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  <p:sldId id="270" r:id="rId4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F4C3B6B-C64F-4CE0-853E-FD738FE31F5C}">
          <p14:sldIdLst>
            <p14:sldId id="268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68" autoAdjust="0"/>
    <p:restoredTop sz="94660"/>
  </p:normalViewPr>
  <p:slideViewPr>
    <p:cSldViewPr snapToGrid="0">
      <p:cViewPr varScale="1">
        <p:scale>
          <a:sx n="80" d="100"/>
          <a:sy n="80" d="100"/>
        </p:scale>
        <p:origin x="29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9037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030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1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516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733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47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5522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39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3834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63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465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F1839-BBCF-4F20-8C70-4E9607712EBD}" type="datetimeFigureOut">
              <a:rPr lang="ko-KR" altLang="en-US" smtClean="0"/>
              <a:t>2022-12-23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56A9-E595-44EA-A809-D2398DC6BE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2335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직사각형 90">
            <a:extLst>
              <a:ext uri="{FF2B5EF4-FFF2-40B4-BE49-F238E27FC236}">
                <a16:creationId xmlns:a16="http://schemas.microsoft.com/office/drawing/2014/main" id="{2D34CD6E-8D36-4C4C-AC3E-DFCE8B39AA56}"/>
              </a:ext>
            </a:extLst>
          </p:cNvPr>
          <p:cNvSpPr/>
          <p:nvPr/>
        </p:nvSpPr>
        <p:spPr>
          <a:xfrm>
            <a:off x="2349985" y="3305285"/>
            <a:ext cx="1086059" cy="1079860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cxnSp>
        <p:nvCxnSpPr>
          <p:cNvPr id="101" name="직선 연결선 100">
            <a:extLst>
              <a:ext uri="{FF2B5EF4-FFF2-40B4-BE49-F238E27FC236}">
                <a16:creationId xmlns:a16="http://schemas.microsoft.com/office/drawing/2014/main" id="{2175E1FF-D7AB-4B93-8F0B-B1FB6F423832}"/>
              </a:ext>
            </a:extLst>
          </p:cNvPr>
          <p:cNvCxnSpPr>
            <a:cxnSpLocks/>
          </p:cNvCxnSpPr>
          <p:nvPr/>
        </p:nvCxnSpPr>
        <p:spPr>
          <a:xfrm>
            <a:off x="3431510" y="2227392"/>
            <a:ext cx="5039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>
            <a:extLst>
              <a:ext uri="{FF2B5EF4-FFF2-40B4-BE49-F238E27FC236}">
                <a16:creationId xmlns:a16="http://schemas.microsoft.com/office/drawing/2014/main" id="{AD57EB31-28A4-4DD2-A58D-102B3E11EF07}"/>
              </a:ext>
            </a:extLst>
          </p:cNvPr>
          <p:cNvCxnSpPr>
            <a:cxnSpLocks/>
          </p:cNvCxnSpPr>
          <p:nvPr/>
        </p:nvCxnSpPr>
        <p:spPr>
          <a:xfrm>
            <a:off x="3429000" y="1131452"/>
            <a:ext cx="0" cy="1698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모서리가 둥근 직사각형 93">
            <a:extLst>
              <a:ext uri="{FF2B5EF4-FFF2-40B4-BE49-F238E27FC236}">
                <a16:creationId xmlns:a16="http://schemas.microsoft.com/office/drawing/2014/main" id="{6F862808-CF1E-4FBE-BDA5-FBC45CB213E7}"/>
              </a:ext>
            </a:extLst>
          </p:cNvPr>
          <p:cNvSpPr/>
          <p:nvPr/>
        </p:nvSpPr>
        <p:spPr>
          <a:xfrm>
            <a:off x="3086984" y="2410829"/>
            <a:ext cx="684033" cy="233288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chemeClr val="tx2">
                  <a:lumMod val="82000"/>
                  <a:lumOff val="18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t"/>
          <a:lstStyle/>
          <a:p>
            <a:pPr algn="ctr"/>
            <a:r>
              <a:rPr lang="ko-KR" altLang="en-US" sz="1000" b="1" dirty="0"/>
              <a:t>부 총 장</a:t>
            </a:r>
          </a:p>
        </p:txBody>
      </p: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7911A6A0-00F2-4148-BD5F-3166950B6715}"/>
              </a:ext>
            </a:extLst>
          </p:cNvPr>
          <p:cNvCxnSpPr>
            <a:cxnSpLocks/>
          </p:cNvCxnSpPr>
          <p:nvPr/>
        </p:nvCxnSpPr>
        <p:spPr>
          <a:xfrm flipV="1">
            <a:off x="2938583" y="1670829"/>
            <a:ext cx="965573" cy="442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D61D08C8-5F8C-4A67-8E74-7FC951C7104A}"/>
              </a:ext>
            </a:extLst>
          </p:cNvPr>
          <p:cNvCxnSpPr>
            <a:cxnSpLocks/>
          </p:cNvCxnSpPr>
          <p:nvPr/>
        </p:nvCxnSpPr>
        <p:spPr>
          <a:xfrm flipV="1">
            <a:off x="2946521" y="1392041"/>
            <a:ext cx="949697" cy="16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모서리가 둥근 직사각형 92">
            <a:extLst>
              <a:ext uri="{FF2B5EF4-FFF2-40B4-BE49-F238E27FC236}">
                <a16:creationId xmlns:a16="http://schemas.microsoft.com/office/drawing/2014/main" id="{910DBD2C-1596-4CF0-B987-3340B7ECE864}"/>
              </a:ext>
            </a:extLst>
          </p:cNvPr>
          <p:cNvSpPr/>
          <p:nvPr/>
        </p:nvSpPr>
        <p:spPr>
          <a:xfrm>
            <a:off x="3086985" y="935605"/>
            <a:ext cx="684031" cy="266616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chemeClr val="tx2">
                  <a:lumMod val="82000"/>
                  <a:lumOff val="18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t"/>
          <a:lstStyle/>
          <a:p>
            <a:pPr algn="ctr"/>
            <a:r>
              <a:rPr lang="ko-KR" altLang="en-US" sz="1050" b="1" dirty="0"/>
              <a:t>총  장</a:t>
            </a:r>
          </a:p>
        </p:txBody>
      </p:sp>
      <p:sp>
        <p:nvSpPr>
          <p:cNvPr id="107" name="모서리가 둥근 직사각형 94">
            <a:extLst>
              <a:ext uri="{FF2B5EF4-FFF2-40B4-BE49-F238E27FC236}">
                <a16:creationId xmlns:a16="http://schemas.microsoft.com/office/drawing/2014/main" id="{EB8CE074-9862-451F-96B7-533E6DC2E164}"/>
              </a:ext>
            </a:extLst>
          </p:cNvPr>
          <p:cNvSpPr/>
          <p:nvPr/>
        </p:nvSpPr>
        <p:spPr>
          <a:xfrm>
            <a:off x="2072219" y="1283654"/>
            <a:ext cx="882619" cy="20196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대학평의원회</a:t>
            </a:r>
          </a:p>
        </p:txBody>
      </p:sp>
      <p:sp>
        <p:nvSpPr>
          <p:cNvPr id="109" name="모서리가 둥근 직사각형 96">
            <a:extLst>
              <a:ext uri="{FF2B5EF4-FFF2-40B4-BE49-F238E27FC236}">
                <a16:creationId xmlns:a16="http://schemas.microsoft.com/office/drawing/2014/main" id="{E19B21FB-AFAD-41F2-96CC-F43AD3382FC0}"/>
              </a:ext>
            </a:extLst>
          </p:cNvPr>
          <p:cNvSpPr/>
          <p:nvPr/>
        </p:nvSpPr>
        <p:spPr>
          <a:xfrm>
            <a:off x="2072219" y="1569056"/>
            <a:ext cx="882619" cy="19504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교   수   회</a:t>
            </a:r>
          </a:p>
        </p:txBody>
      </p:sp>
      <p:cxnSp>
        <p:nvCxnSpPr>
          <p:cNvPr id="111" name="직선 연결선 110">
            <a:extLst>
              <a:ext uri="{FF2B5EF4-FFF2-40B4-BE49-F238E27FC236}">
                <a16:creationId xmlns:a16="http://schemas.microsoft.com/office/drawing/2014/main" id="{1104AA58-1704-4FF2-AFFB-943A43606004}"/>
              </a:ext>
            </a:extLst>
          </p:cNvPr>
          <p:cNvCxnSpPr/>
          <p:nvPr/>
        </p:nvCxnSpPr>
        <p:spPr>
          <a:xfrm>
            <a:off x="2921090" y="1952371"/>
            <a:ext cx="100055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모서리가 둥근 직사각형 97">
            <a:extLst>
              <a:ext uri="{FF2B5EF4-FFF2-40B4-BE49-F238E27FC236}">
                <a16:creationId xmlns:a16="http://schemas.microsoft.com/office/drawing/2014/main" id="{FF3E7750-CC05-4BBE-B3AE-FB2C39B1781A}"/>
              </a:ext>
            </a:extLst>
          </p:cNvPr>
          <p:cNvSpPr/>
          <p:nvPr/>
        </p:nvSpPr>
        <p:spPr>
          <a:xfrm>
            <a:off x="2072219" y="1846737"/>
            <a:ext cx="882619" cy="19504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기관생명윤리위원회</a:t>
            </a:r>
            <a:endParaRPr lang="ko-KR" altLang="en-US" sz="599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5" name="직사각형 114">
            <a:extLst>
              <a:ext uri="{FF2B5EF4-FFF2-40B4-BE49-F238E27FC236}">
                <a16:creationId xmlns:a16="http://schemas.microsoft.com/office/drawing/2014/main" id="{50741104-4F4C-42D4-9CF8-06D70DAB765B}"/>
              </a:ext>
            </a:extLst>
          </p:cNvPr>
          <p:cNvSpPr/>
          <p:nvPr/>
        </p:nvSpPr>
        <p:spPr>
          <a:xfrm>
            <a:off x="1329086" y="3305284"/>
            <a:ext cx="987326" cy="6218811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cxnSp>
        <p:nvCxnSpPr>
          <p:cNvPr id="116" name="직선 연결선 115">
            <a:extLst>
              <a:ext uri="{FF2B5EF4-FFF2-40B4-BE49-F238E27FC236}">
                <a16:creationId xmlns:a16="http://schemas.microsoft.com/office/drawing/2014/main" id="{DEA79A82-A8B6-49B5-8FD8-F52D8D09BE03}"/>
              </a:ext>
            </a:extLst>
          </p:cNvPr>
          <p:cNvCxnSpPr>
            <a:cxnSpLocks/>
          </p:cNvCxnSpPr>
          <p:nvPr/>
        </p:nvCxnSpPr>
        <p:spPr>
          <a:xfrm>
            <a:off x="809153" y="2837780"/>
            <a:ext cx="53669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직선 연결선 116">
            <a:extLst>
              <a:ext uri="{FF2B5EF4-FFF2-40B4-BE49-F238E27FC236}">
                <a16:creationId xmlns:a16="http://schemas.microsoft.com/office/drawing/2014/main" id="{23447ED8-F0F1-47F9-A6E3-2472ECE3B5F6}"/>
              </a:ext>
            </a:extLst>
          </p:cNvPr>
          <p:cNvCxnSpPr/>
          <p:nvPr/>
        </p:nvCxnSpPr>
        <p:spPr>
          <a:xfrm>
            <a:off x="809153" y="2829541"/>
            <a:ext cx="0" cy="72797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모서리가 둥근 직사각형 102">
            <a:extLst>
              <a:ext uri="{FF2B5EF4-FFF2-40B4-BE49-F238E27FC236}">
                <a16:creationId xmlns:a16="http://schemas.microsoft.com/office/drawing/2014/main" id="{2E034A56-B84E-4C6F-B8CD-BB27DA6F5D74}"/>
              </a:ext>
            </a:extLst>
          </p:cNvPr>
          <p:cNvSpPr/>
          <p:nvPr/>
        </p:nvSpPr>
        <p:spPr>
          <a:xfrm>
            <a:off x="453623" y="2959702"/>
            <a:ext cx="706096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latin typeface="+mn-ea"/>
              </a:rPr>
              <a:t>대학본부</a:t>
            </a:r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id="{364D877A-065D-4DC8-98EC-F1221D564644}"/>
              </a:ext>
            </a:extLst>
          </p:cNvPr>
          <p:cNvSpPr/>
          <p:nvPr/>
        </p:nvSpPr>
        <p:spPr>
          <a:xfrm>
            <a:off x="288025" y="3305287"/>
            <a:ext cx="996155" cy="5157421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6E45B4B-D14B-4056-94EE-69469E34D335}"/>
              </a:ext>
            </a:extLst>
          </p:cNvPr>
          <p:cNvSpPr txBox="1"/>
          <p:nvPr/>
        </p:nvSpPr>
        <p:spPr>
          <a:xfrm>
            <a:off x="356240" y="3660703"/>
            <a:ext cx="996979" cy="597199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ㆍ기획팀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ㆍ인사팀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ㆍ대학평가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인증센터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ㆍ정보기술팀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1" name="모서리가 둥근 직사각형 105">
            <a:extLst>
              <a:ext uri="{FF2B5EF4-FFF2-40B4-BE49-F238E27FC236}">
                <a16:creationId xmlns:a16="http://schemas.microsoft.com/office/drawing/2014/main" id="{93950924-A2C8-4081-B663-B52595E0255F}"/>
              </a:ext>
            </a:extLst>
          </p:cNvPr>
          <p:cNvSpPr/>
          <p:nvPr/>
        </p:nvSpPr>
        <p:spPr>
          <a:xfrm>
            <a:off x="397441" y="3438613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기획조정실</a:t>
            </a:r>
          </a:p>
        </p:txBody>
      </p:sp>
      <p:sp>
        <p:nvSpPr>
          <p:cNvPr id="122" name="모서리가 둥근 직사각형 106">
            <a:extLst>
              <a:ext uri="{FF2B5EF4-FFF2-40B4-BE49-F238E27FC236}">
                <a16:creationId xmlns:a16="http://schemas.microsoft.com/office/drawing/2014/main" id="{1103485D-5390-45F1-A9F9-D1BA18A6019D}"/>
              </a:ext>
            </a:extLst>
          </p:cNvPr>
          <p:cNvSpPr/>
          <p:nvPr/>
        </p:nvSpPr>
        <p:spPr>
          <a:xfrm>
            <a:off x="397441" y="4486591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교  무  처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C7FA496F-3508-4B27-A69B-E800B216A977}"/>
              </a:ext>
            </a:extLst>
          </p:cNvPr>
          <p:cNvSpPr txBox="1"/>
          <p:nvPr/>
        </p:nvSpPr>
        <p:spPr>
          <a:xfrm>
            <a:off x="344574" y="4710865"/>
            <a:ext cx="1106395" cy="726593"/>
          </a:xfrm>
          <a:prstGeom prst="rect">
            <a:avLst/>
          </a:prstGeom>
          <a:noFill/>
        </p:spPr>
        <p:txBody>
          <a:bodyPr wrap="square" lIns="35994" tIns="45712" rIns="36000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ㆍ학사학위센터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ㆍ전문기술석사운영센터</a:t>
            </a:r>
            <a:endParaRPr lang="en-US" altLang="ko-KR" sz="600" b="1" spc="-1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ㆍ직업교육혁신센터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ㆍ현장실습지원센터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DEC303A-1ACB-4DC4-B12E-95E17CABA3EB}"/>
              </a:ext>
            </a:extLst>
          </p:cNvPr>
          <p:cNvSpPr txBox="1"/>
          <p:nvPr/>
        </p:nvSpPr>
        <p:spPr>
          <a:xfrm>
            <a:off x="346717" y="5721590"/>
            <a:ext cx="931735" cy="855987"/>
          </a:xfrm>
          <a:prstGeom prst="rect">
            <a:avLst/>
          </a:prstGeom>
          <a:noFill/>
        </p:spPr>
        <p:txBody>
          <a:bodyPr wrap="square" lIns="35994" tIns="45712" rIns="36000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ㆍ학생팀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- </a:t>
            </a:r>
            <a:r>
              <a:rPr lang="ko-KR" altLang="en-US" sz="70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건강관리실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</a:t>
            </a:r>
            <a:r>
              <a:rPr lang="ko-KR" altLang="en-US" sz="701" b="1" spc="-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취창업</a:t>
            </a:r>
            <a:r>
              <a:rPr lang="ko-KR" altLang="en-US" sz="701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∙ 대외협력센터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ㆍ자원봉사∙장애학생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지원센터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ㆍ예비군대대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5" name="모서리가 둥근 직사각형 109">
            <a:extLst>
              <a:ext uri="{FF2B5EF4-FFF2-40B4-BE49-F238E27FC236}">
                <a16:creationId xmlns:a16="http://schemas.microsoft.com/office/drawing/2014/main" id="{30A85A53-7321-4822-B1D9-D453680C6ED1}"/>
              </a:ext>
            </a:extLst>
          </p:cNvPr>
          <p:cNvSpPr/>
          <p:nvPr/>
        </p:nvSpPr>
        <p:spPr>
          <a:xfrm>
            <a:off x="397441" y="5533264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학생  </a:t>
            </a:r>
            <a:r>
              <a:rPr lang="en-US" altLang="ko-KR" sz="701" b="1" dirty="0">
                <a:solidFill>
                  <a:schemeClr val="bg1"/>
                </a:solidFill>
              </a:rPr>
              <a:t>· </a:t>
            </a:r>
            <a:r>
              <a:rPr lang="ko-KR" altLang="en-US" sz="701" b="1" dirty="0" err="1">
                <a:solidFill>
                  <a:schemeClr val="bg1"/>
                </a:solidFill>
              </a:rPr>
              <a:t>취업처</a:t>
            </a:r>
            <a:endParaRPr lang="ko-KR" altLang="en-US" sz="701" b="1" dirty="0">
              <a:solidFill>
                <a:schemeClr val="bg1"/>
              </a:solidFill>
            </a:endParaRPr>
          </a:p>
        </p:txBody>
      </p:sp>
      <p:sp>
        <p:nvSpPr>
          <p:cNvPr id="126" name="모서리가 둥근 직사각형 110">
            <a:extLst>
              <a:ext uri="{FF2B5EF4-FFF2-40B4-BE49-F238E27FC236}">
                <a16:creationId xmlns:a16="http://schemas.microsoft.com/office/drawing/2014/main" id="{F72C6E42-17C0-40D5-84A8-29336C333530}"/>
              </a:ext>
            </a:extLst>
          </p:cNvPr>
          <p:cNvSpPr/>
          <p:nvPr/>
        </p:nvSpPr>
        <p:spPr>
          <a:xfrm>
            <a:off x="397441" y="7561290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사  무  처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228D2D6-DFB2-4E8B-BB59-5B8A7ED70176}"/>
              </a:ext>
            </a:extLst>
          </p:cNvPr>
          <p:cNvSpPr txBox="1"/>
          <p:nvPr/>
        </p:nvSpPr>
        <p:spPr>
          <a:xfrm>
            <a:off x="356240" y="7778655"/>
            <a:ext cx="899639" cy="467804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ㆍ총무팀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ㆍ관리팀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ㆍ기숙사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8" name="모서리가 둥근 직사각형 112">
            <a:extLst>
              <a:ext uri="{FF2B5EF4-FFF2-40B4-BE49-F238E27FC236}">
                <a16:creationId xmlns:a16="http://schemas.microsoft.com/office/drawing/2014/main" id="{CA88A2A4-29CF-4ECF-A6A6-BB28AF50D8E8}"/>
              </a:ext>
            </a:extLst>
          </p:cNvPr>
          <p:cNvSpPr/>
          <p:nvPr/>
        </p:nvSpPr>
        <p:spPr>
          <a:xfrm>
            <a:off x="397441" y="6765163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입  학  처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B384AC0-3569-413F-9BB4-FF73B0E11C09}"/>
              </a:ext>
            </a:extLst>
          </p:cNvPr>
          <p:cNvSpPr txBox="1"/>
          <p:nvPr/>
        </p:nvSpPr>
        <p:spPr>
          <a:xfrm>
            <a:off x="356242" y="6992892"/>
            <a:ext cx="899639" cy="338410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ㆍ입학팀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ㆍ홍보팀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30" name="직선 연결선 129">
            <a:extLst>
              <a:ext uri="{FF2B5EF4-FFF2-40B4-BE49-F238E27FC236}">
                <a16:creationId xmlns:a16="http://schemas.microsoft.com/office/drawing/2014/main" id="{D7D13DB5-3DA6-4771-872B-C8B346892D26}"/>
              </a:ext>
            </a:extLst>
          </p:cNvPr>
          <p:cNvCxnSpPr/>
          <p:nvPr/>
        </p:nvCxnSpPr>
        <p:spPr>
          <a:xfrm>
            <a:off x="3976928" y="2829539"/>
            <a:ext cx="0" cy="60163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모서리가 둥근 직사각형 115">
            <a:extLst>
              <a:ext uri="{FF2B5EF4-FFF2-40B4-BE49-F238E27FC236}">
                <a16:creationId xmlns:a16="http://schemas.microsoft.com/office/drawing/2014/main" id="{F6810533-5486-422A-A43B-4C42AA6433F9}"/>
              </a:ext>
            </a:extLst>
          </p:cNvPr>
          <p:cNvSpPr/>
          <p:nvPr/>
        </p:nvSpPr>
        <p:spPr>
          <a:xfrm>
            <a:off x="3603078" y="2960242"/>
            <a:ext cx="706096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+mn-ea"/>
              </a:rPr>
              <a:t>부속기관</a:t>
            </a:r>
          </a:p>
        </p:txBody>
      </p:sp>
      <p:sp>
        <p:nvSpPr>
          <p:cNvPr id="132" name="직사각형 131">
            <a:extLst>
              <a:ext uri="{FF2B5EF4-FFF2-40B4-BE49-F238E27FC236}">
                <a16:creationId xmlns:a16="http://schemas.microsoft.com/office/drawing/2014/main" id="{668CB7A2-17A8-4908-839E-0EE3F4A1C068}"/>
              </a:ext>
            </a:extLst>
          </p:cNvPr>
          <p:cNvSpPr/>
          <p:nvPr/>
        </p:nvSpPr>
        <p:spPr>
          <a:xfrm>
            <a:off x="3471527" y="3305290"/>
            <a:ext cx="1041278" cy="1771292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 dirty="0"/>
          </a:p>
        </p:txBody>
      </p:sp>
      <p:sp>
        <p:nvSpPr>
          <p:cNvPr id="133" name="모서리가 둥근 직사각형 117">
            <a:extLst>
              <a:ext uri="{FF2B5EF4-FFF2-40B4-BE49-F238E27FC236}">
                <a16:creationId xmlns:a16="http://schemas.microsoft.com/office/drawing/2014/main" id="{889B0BB5-D7E6-48C4-B5A2-978557614217}"/>
              </a:ext>
            </a:extLst>
          </p:cNvPr>
          <p:cNvSpPr/>
          <p:nvPr/>
        </p:nvSpPr>
        <p:spPr>
          <a:xfrm>
            <a:off x="3540740" y="3438613"/>
            <a:ext cx="841617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35994" tIns="45712" rIns="35994" bIns="45712" rtlCol="0" anchor="ctr"/>
          <a:lstStyle/>
          <a:p>
            <a:pPr algn="ctr"/>
            <a:r>
              <a:rPr lang="ko-KR" altLang="en-US" sz="701" b="1" dirty="0" err="1">
                <a:solidFill>
                  <a:schemeClr val="bg1"/>
                </a:solidFill>
                <a:latin typeface="+mn-ea"/>
              </a:rPr>
              <a:t>학술정보관</a:t>
            </a:r>
            <a:endParaRPr lang="ko-KR" altLang="en-US" sz="701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B824E3F1-331C-4BDA-9964-95336C602F92}"/>
              </a:ext>
            </a:extLst>
          </p:cNvPr>
          <p:cNvSpPr txBox="1"/>
          <p:nvPr/>
        </p:nvSpPr>
        <p:spPr>
          <a:xfrm>
            <a:off x="3485750" y="3658750"/>
            <a:ext cx="1114509" cy="338410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ㆍ도서관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열람팀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수서팀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ㆍ대학기록관</a:t>
            </a:r>
            <a:endParaRPr lang="en-US" altLang="ko-KR" sz="701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5" name="모서리가 둥근 직사각형 121">
            <a:extLst>
              <a:ext uri="{FF2B5EF4-FFF2-40B4-BE49-F238E27FC236}">
                <a16:creationId xmlns:a16="http://schemas.microsoft.com/office/drawing/2014/main" id="{4C3AA375-9CD7-4039-8F13-986C28839D29}"/>
              </a:ext>
            </a:extLst>
          </p:cNvPr>
          <p:cNvSpPr/>
          <p:nvPr/>
        </p:nvSpPr>
        <p:spPr>
          <a:xfrm>
            <a:off x="3540741" y="4687518"/>
            <a:ext cx="841616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0" b="1" dirty="0">
                <a:solidFill>
                  <a:schemeClr val="bg1"/>
                </a:solidFill>
                <a:latin typeface="+mn-ea"/>
              </a:rPr>
              <a:t>인권센터</a:t>
            </a:r>
          </a:p>
        </p:txBody>
      </p:sp>
      <p:sp>
        <p:nvSpPr>
          <p:cNvPr id="136" name="모서리가 둥근 직사각형 122">
            <a:extLst>
              <a:ext uri="{FF2B5EF4-FFF2-40B4-BE49-F238E27FC236}">
                <a16:creationId xmlns:a16="http://schemas.microsoft.com/office/drawing/2014/main" id="{B35ACE9B-175F-4C8E-BF80-98B7C4BCA7C0}"/>
              </a:ext>
            </a:extLst>
          </p:cNvPr>
          <p:cNvSpPr/>
          <p:nvPr/>
        </p:nvSpPr>
        <p:spPr>
          <a:xfrm>
            <a:off x="3540741" y="4105213"/>
            <a:ext cx="841616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  <a:latin typeface="+mn-ea"/>
              </a:rPr>
              <a:t>사이버평생교육원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E8A63C63-7440-4E03-B18D-75F2FB2F05ED}"/>
              </a:ext>
            </a:extLst>
          </p:cNvPr>
          <p:cNvSpPr txBox="1"/>
          <p:nvPr/>
        </p:nvSpPr>
        <p:spPr>
          <a:xfrm>
            <a:off x="3485750" y="4324407"/>
            <a:ext cx="846807" cy="209015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ㆍ평생교육운영팀</a:t>
            </a:r>
            <a:endParaRPr lang="ko-KR" altLang="en-US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38" name="직선 연결선 137">
            <a:extLst>
              <a:ext uri="{FF2B5EF4-FFF2-40B4-BE49-F238E27FC236}">
                <a16:creationId xmlns:a16="http://schemas.microsoft.com/office/drawing/2014/main" id="{58BF0398-C04E-428F-A72F-046F46D8B2A9}"/>
              </a:ext>
            </a:extLst>
          </p:cNvPr>
          <p:cNvCxnSpPr>
            <a:cxnSpLocks/>
          </p:cNvCxnSpPr>
          <p:nvPr/>
        </p:nvCxnSpPr>
        <p:spPr>
          <a:xfrm>
            <a:off x="1819367" y="2841432"/>
            <a:ext cx="4848" cy="4684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모서리가 둥근 직사각형 125">
            <a:extLst>
              <a:ext uri="{FF2B5EF4-FFF2-40B4-BE49-F238E27FC236}">
                <a16:creationId xmlns:a16="http://schemas.microsoft.com/office/drawing/2014/main" id="{7DA89939-4FFB-40EB-B8A6-834551D7368B}"/>
              </a:ext>
            </a:extLst>
          </p:cNvPr>
          <p:cNvSpPr/>
          <p:nvPr/>
        </p:nvSpPr>
        <p:spPr>
          <a:xfrm>
            <a:off x="1458554" y="2960405"/>
            <a:ext cx="706096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</a:rPr>
              <a:t>학과</a:t>
            </a:r>
          </a:p>
        </p:txBody>
      </p:sp>
      <p:sp>
        <p:nvSpPr>
          <p:cNvPr id="140" name="모서리가 둥근 직사각형 127">
            <a:extLst>
              <a:ext uri="{FF2B5EF4-FFF2-40B4-BE49-F238E27FC236}">
                <a16:creationId xmlns:a16="http://schemas.microsoft.com/office/drawing/2014/main" id="{624CD6E6-ECF7-467F-8C4C-B6BC2F90C391}"/>
              </a:ext>
            </a:extLst>
          </p:cNvPr>
          <p:cNvSpPr/>
          <p:nvPr/>
        </p:nvSpPr>
        <p:spPr>
          <a:xfrm>
            <a:off x="1383615" y="3433600"/>
            <a:ext cx="884225" cy="182460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간호대학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AE09290-7631-4288-AD83-7F172612B0C2}"/>
              </a:ext>
            </a:extLst>
          </p:cNvPr>
          <p:cNvSpPr txBox="1"/>
          <p:nvPr/>
        </p:nvSpPr>
        <p:spPr>
          <a:xfrm>
            <a:off x="1383613" y="3624121"/>
            <a:ext cx="577502" cy="209015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ㆍ간호학과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42" name="직선 연결선 141">
            <a:extLst>
              <a:ext uri="{FF2B5EF4-FFF2-40B4-BE49-F238E27FC236}">
                <a16:creationId xmlns:a16="http://schemas.microsoft.com/office/drawing/2014/main" id="{4B692C27-BD8F-4188-B948-65ADF5C5208C}"/>
              </a:ext>
            </a:extLst>
          </p:cNvPr>
          <p:cNvCxnSpPr/>
          <p:nvPr/>
        </p:nvCxnSpPr>
        <p:spPr>
          <a:xfrm>
            <a:off x="5143062" y="2836977"/>
            <a:ext cx="0" cy="60163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모서리가 둥근 직사각형 130">
            <a:extLst>
              <a:ext uri="{FF2B5EF4-FFF2-40B4-BE49-F238E27FC236}">
                <a16:creationId xmlns:a16="http://schemas.microsoft.com/office/drawing/2014/main" id="{1EA155F8-BA7E-449C-90E0-9086AD077797}"/>
              </a:ext>
            </a:extLst>
          </p:cNvPr>
          <p:cNvSpPr/>
          <p:nvPr/>
        </p:nvSpPr>
        <p:spPr>
          <a:xfrm>
            <a:off x="4706028" y="2968649"/>
            <a:ext cx="855146" cy="22170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7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+mn-ea"/>
              </a:rPr>
              <a:t>산학협력본부</a:t>
            </a:r>
          </a:p>
        </p:txBody>
      </p:sp>
      <p:sp>
        <p:nvSpPr>
          <p:cNvPr id="144" name="직사각형 143">
            <a:extLst>
              <a:ext uri="{FF2B5EF4-FFF2-40B4-BE49-F238E27FC236}">
                <a16:creationId xmlns:a16="http://schemas.microsoft.com/office/drawing/2014/main" id="{F3453E4E-55F6-45B9-89B7-F0F1644FD739}"/>
              </a:ext>
            </a:extLst>
          </p:cNvPr>
          <p:cNvSpPr/>
          <p:nvPr/>
        </p:nvSpPr>
        <p:spPr>
          <a:xfrm>
            <a:off x="4554935" y="3305286"/>
            <a:ext cx="1124228" cy="3989793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20FB59CD-F86B-4DCC-920C-C93413AC3CDB}"/>
              </a:ext>
            </a:extLst>
          </p:cNvPr>
          <p:cNvSpPr txBox="1"/>
          <p:nvPr/>
        </p:nvSpPr>
        <p:spPr>
          <a:xfrm>
            <a:off x="4622994" y="3626951"/>
            <a:ext cx="1116134" cy="726609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ㆍ산단기획팀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ㆍ중소기업산학협력센터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ㆍ창업보육센터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ㆍ보건안전교육센터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ㆍ의료시뮬레이션센터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C65E5E50-CB0D-4C74-B3B5-C9A01BD4A9E6}"/>
              </a:ext>
            </a:extLst>
          </p:cNvPr>
          <p:cNvSpPr txBox="1"/>
          <p:nvPr/>
        </p:nvSpPr>
        <p:spPr>
          <a:xfrm>
            <a:off x="4588961" y="4450402"/>
            <a:ext cx="1212315" cy="560025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endParaRPr lang="en-US" altLang="ko-KR" sz="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[</a:t>
            </a:r>
            <a:r>
              <a:rPr lang="ko-KR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위탁기관</a:t>
            </a:r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ㆍ세종특별자치시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어린이급식관리지원센터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47" name="직선 연결선 146">
            <a:extLst>
              <a:ext uri="{FF2B5EF4-FFF2-40B4-BE49-F238E27FC236}">
                <a16:creationId xmlns:a16="http://schemas.microsoft.com/office/drawing/2014/main" id="{C69B1D00-C676-4569-84CC-07F1F8FA6DB2}"/>
              </a:ext>
            </a:extLst>
          </p:cNvPr>
          <p:cNvCxnSpPr>
            <a:cxnSpLocks/>
            <a:endCxn id="148" idx="0"/>
          </p:cNvCxnSpPr>
          <p:nvPr/>
        </p:nvCxnSpPr>
        <p:spPr>
          <a:xfrm>
            <a:off x="6176140" y="2829541"/>
            <a:ext cx="0" cy="47574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직사각형 147">
            <a:extLst>
              <a:ext uri="{FF2B5EF4-FFF2-40B4-BE49-F238E27FC236}">
                <a16:creationId xmlns:a16="http://schemas.microsoft.com/office/drawing/2014/main" id="{E6C039C7-B3F5-4B04-A8F3-D794A00158BE}"/>
              </a:ext>
            </a:extLst>
          </p:cNvPr>
          <p:cNvSpPr/>
          <p:nvPr/>
        </p:nvSpPr>
        <p:spPr>
          <a:xfrm>
            <a:off x="5720925" y="3305286"/>
            <a:ext cx="910430" cy="601617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sp>
        <p:nvSpPr>
          <p:cNvPr id="149" name="모서리가 둥근 직사각형 136">
            <a:extLst>
              <a:ext uri="{FF2B5EF4-FFF2-40B4-BE49-F238E27FC236}">
                <a16:creationId xmlns:a16="http://schemas.microsoft.com/office/drawing/2014/main" id="{04A24967-66D7-4C7F-8B54-1E54B2610DD8}"/>
              </a:ext>
            </a:extLst>
          </p:cNvPr>
          <p:cNvSpPr/>
          <p:nvPr/>
        </p:nvSpPr>
        <p:spPr>
          <a:xfrm>
            <a:off x="5818017" y="2960952"/>
            <a:ext cx="706095" cy="2332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7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>
                <a:latin typeface="+mn-ea"/>
              </a:rPr>
              <a:t>학교기업</a:t>
            </a:r>
            <a:endParaRPr lang="ko-KR" altLang="en-US" sz="900" b="1" dirty="0">
              <a:latin typeface="+mn-ea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9CEB1ED7-DAFC-4D2E-8497-6C1FD84419F9}"/>
              </a:ext>
            </a:extLst>
          </p:cNvPr>
          <p:cNvSpPr txBox="1"/>
          <p:nvPr/>
        </p:nvSpPr>
        <p:spPr>
          <a:xfrm>
            <a:off x="5783845" y="3414299"/>
            <a:ext cx="858142" cy="338426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ㆍ대전보건대학교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이안요양원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1" name="모서리가 둥근 직사각형 138">
            <a:extLst>
              <a:ext uri="{FF2B5EF4-FFF2-40B4-BE49-F238E27FC236}">
                <a16:creationId xmlns:a16="http://schemas.microsoft.com/office/drawing/2014/main" id="{D9FA2F5C-A6F4-46AE-AC73-7294C9B9F008}"/>
              </a:ext>
            </a:extLst>
          </p:cNvPr>
          <p:cNvSpPr/>
          <p:nvPr/>
        </p:nvSpPr>
        <p:spPr>
          <a:xfrm>
            <a:off x="1383620" y="3908441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보건의료학부 </a:t>
            </a:r>
            <a:r>
              <a:rPr lang="en-US" altLang="ko-KR" sz="701" b="1" dirty="0"/>
              <a:t>Ⅰ</a:t>
            </a:r>
            <a:endParaRPr lang="ko-KR" altLang="en-US" sz="701" b="1" dirty="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19CC0895-E313-4563-94CA-AEE8C9E6527B}"/>
              </a:ext>
            </a:extLst>
          </p:cNvPr>
          <p:cNvSpPr txBox="1"/>
          <p:nvPr/>
        </p:nvSpPr>
        <p:spPr>
          <a:xfrm>
            <a:off x="1383619" y="4082311"/>
            <a:ext cx="821159" cy="7394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ㆍ임상병리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ㆍ치기공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ㆍ치위생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ㆍ식품영양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ㆍ안경광학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ㆍ바이오의약과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3" name="모서리가 둥근 직사각형 140">
            <a:extLst>
              <a:ext uri="{FF2B5EF4-FFF2-40B4-BE49-F238E27FC236}">
                <a16:creationId xmlns:a16="http://schemas.microsoft.com/office/drawing/2014/main" id="{ECC219C3-DEDE-4F59-B072-7EEEB882E5FE}"/>
              </a:ext>
            </a:extLst>
          </p:cNvPr>
          <p:cNvSpPr/>
          <p:nvPr/>
        </p:nvSpPr>
        <p:spPr>
          <a:xfrm>
            <a:off x="1383620" y="4887999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보건의료학부 </a:t>
            </a:r>
            <a:r>
              <a:rPr lang="en-US" altLang="ko-KR" sz="701" b="1" dirty="0"/>
              <a:t>Ⅱ</a:t>
            </a:r>
            <a:endParaRPr lang="ko-KR" altLang="en-US" sz="701" b="1" dirty="0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26AA5C14-5DD3-4D15-B313-AD9924160E90}"/>
              </a:ext>
            </a:extLst>
          </p:cNvPr>
          <p:cNvSpPr txBox="1"/>
          <p:nvPr/>
        </p:nvSpPr>
        <p:spPr>
          <a:xfrm>
            <a:off x="1383619" y="5072567"/>
            <a:ext cx="1000695" cy="63156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ㆍ방사선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ㆍ보건의료행정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ㆍ물리치료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ㆍ응급구조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ㆍ작업치료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5" name="모서리가 둥근 직사각형 142">
            <a:extLst>
              <a:ext uri="{FF2B5EF4-FFF2-40B4-BE49-F238E27FC236}">
                <a16:creationId xmlns:a16="http://schemas.microsoft.com/office/drawing/2014/main" id="{4AFC494C-BA3E-4267-BC22-9667855A101D}"/>
              </a:ext>
            </a:extLst>
          </p:cNvPr>
          <p:cNvSpPr/>
          <p:nvPr/>
        </p:nvSpPr>
        <p:spPr>
          <a:xfrm>
            <a:off x="1383615" y="5767666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/>
              <a:t>보건과학부</a:t>
            </a:r>
            <a:endParaRPr lang="ko-KR" altLang="en-US" sz="701" b="1" dirty="0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CE3303C6-BACE-4517-A505-29212CB3938F}"/>
              </a:ext>
            </a:extLst>
          </p:cNvPr>
          <p:cNvSpPr txBox="1"/>
          <p:nvPr/>
        </p:nvSpPr>
        <p:spPr>
          <a:xfrm>
            <a:off x="1383618" y="5939269"/>
            <a:ext cx="1056801" cy="7394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ㆍ환경안전보건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ㆍ화장품과학과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ㆍ의무부사관과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ㆍ특전의무부사관과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ㆍ경찰과학수사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ㆍ재난소방</a:t>
            </a:r>
            <a:r>
              <a:rPr lang="en-US" altLang="ko-KR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· 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건설안전과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7" name="모서리가 둥근 직사각형 144">
            <a:extLst>
              <a:ext uri="{FF2B5EF4-FFF2-40B4-BE49-F238E27FC236}">
                <a16:creationId xmlns:a16="http://schemas.microsoft.com/office/drawing/2014/main" id="{422294F1-8B4B-48BA-9591-E8BA6AF6BC67}"/>
              </a:ext>
            </a:extLst>
          </p:cNvPr>
          <p:cNvSpPr/>
          <p:nvPr/>
        </p:nvSpPr>
        <p:spPr>
          <a:xfrm>
            <a:off x="1383620" y="6766406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 err="1"/>
              <a:t>휴먼케어학부</a:t>
            </a:r>
            <a:endParaRPr lang="ko-KR" altLang="en-US" sz="701" b="1" dirty="0"/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A04FAC45-E55C-4F51-93D5-1F4C9CE0CFDA}"/>
              </a:ext>
            </a:extLst>
          </p:cNvPr>
          <p:cNvSpPr txBox="1"/>
          <p:nvPr/>
        </p:nvSpPr>
        <p:spPr>
          <a:xfrm>
            <a:off x="1383618" y="6929424"/>
            <a:ext cx="846807" cy="5237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ㆍ뷰티케어과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ㆍ사회복지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ㆍ장례지도과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ㆍ호텔외식조리과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7987E5EA-24CF-4ECD-9D0B-33416B82A05A}"/>
              </a:ext>
            </a:extLst>
          </p:cNvPr>
          <p:cNvSpPr txBox="1"/>
          <p:nvPr/>
        </p:nvSpPr>
        <p:spPr>
          <a:xfrm>
            <a:off x="1383616" y="7654599"/>
            <a:ext cx="1018200" cy="847267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ㆍ의료경영과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ㆍ컴퓨터정보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</a:t>
            </a:r>
            <a:r>
              <a:rPr lang="ko-KR" altLang="en-US" sz="701" b="1" spc="-15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패션컬러</a:t>
            </a:r>
            <a:r>
              <a:rPr lang="en-US" altLang="ko-KR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· </a:t>
            </a:r>
            <a:r>
              <a:rPr lang="ko-KR" altLang="en-US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스타일리스트과</a:t>
            </a:r>
            <a:endParaRPr lang="en-US" altLang="ko-KR" sz="701" b="1" spc="-15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ㆍ주얼리디자인과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ㆍ방송콘텐츠과</a:t>
            </a:r>
            <a:endParaRPr lang="en-US" altLang="ko-KR" sz="701" b="1" spc="-5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ㆍ예술</a:t>
            </a:r>
            <a:r>
              <a:rPr lang="en-US" altLang="ko-KR" sz="701" b="1" spc="-5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spc="-5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체육지도과</a:t>
            </a:r>
            <a:endParaRPr lang="en-US" altLang="ko-KR" sz="701" b="1" spc="-5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ㆍ펫토탈케어과</a:t>
            </a:r>
            <a:endParaRPr lang="en-US" altLang="ko-KR" sz="701" b="1" spc="-5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9" name="모서리가 둥근 직사각형 147">
            <a:extLst>
              <a:ext uri="{FF2B5EF4-FFF2-40B4-BE49-F238E27FC236}">
                <a16:creationId xmlns:a16="http://schemas.microsoft.com/office/drawing/2014/main" id="{D1A7EA02-80A9-4239-8C97-67ADC336ACAC}"/>
              </a:ext>
            </a:extLst>
          </p:cNvPr>
          <p:cNvSpPr/>
          <p:nvPr/>
        </p:nvSpPr>
        <p:spPr>
          <a:xfrm>
            <a:off x="1383618" y="7496999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 err="1"/>
              <a:t>보건융복합학부</a:t>
            </a:r>
            <a:endParaRPr lang="ko-KR" altLang="en-US" sz="701" b="1" dirty="0"/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CC791BF-C813-44FC-8175-51928E273529}"/>
              </a:ext>
            </a:extLst>
          </p:cNvPr>
          <p:cNvSpPr txBox="1"/>
          <p:nvPr/>
        </p:nvSpPr>
        <p:spPr>
          <a:xfrm>
            <a:off x="1383617" y="8741487"/>
            <a:ext cx="821159" cy="20016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ㆍ유아교육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1" name="모서리가 둥근 직사각형 149">
            <a:extLst>
              <a:ext uri="{FF2B5EF4-FFF2-40B4-BE49-F238E27FC236}">
                <a16:creationId xmlns:a16="http://schemas.microsoft.com/office/drawing/2014/main" id="{26AB32B6-E358-4E9E-BEE1-D313EBCD58BA}"/>
              </a:ext>
            </a:extLst>
          </p:cNvPr>
          <p:cNvSpPr/>
          <p:nvPr/>
        </p:nvSpPr>
        <p:spPr>
          <a:xfrm>
            <a:off x="1383615" y="8568598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701" b="1" dirty="0">
                <a:latin typeface="+mn-ea"/>
              </a:rPr>
              <a:t>교육학부</a:t>
            </a:r>
          </a:p>
        </p:txBody>
      </p:sp>
      <p:sp>
        <p:nvSpPr>
          <p:cNvPr id="222" name="모서리가 둥근 직사각형 150">
            <a:extLst>
              <a:ext uri="{FF2B5EF4-FFF2-40B4-BE49-F238E27FC236}">
                <a16:creationId xmlns:a16="http://schemas.microsoft.com/office/drawing/2014/main" id="{241AE742-50AD-4494-B94C-C844ACBDCDA7}"/>
              </a:ext>
            </a:extLst>
          </p:cNvPr>
          <p:cNvSpPr/>
          <p:nvPr/>
        </p:nvSpPr>
        <p:spPr>
          <a:xfrm>
            <a:off x="1388927" y="9038817"/>
            <a:ext cx="872016" cy="173500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701" b="1" dirty="0">
                <a:latin typeface="+mn-ea"/>
              </a:rPr>
              <a:t>교양교육원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A2E8AA9A-12C2-43CA-9B43-3B2504D3A382}"/>
              </a:ext>
            </a:extLst>
          </p:cNvPr>
          <p:cNvSpPr txBox="1"/>
          <p:nvPr/>
        </p:nvSpPr>
        <p:spPr>
          <a:xfrm>
            <a:off x="1388929" y="9216078"/>
            <a:ext cx="612221" cy="308017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ㆍ인문교양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ㆍ과학기초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4" name="모서리가 둥근 직사각형 105">
            <a:extLst>
              <a:ext uri="{FF2B5EF4-FFF2-40B4-BE49-F238E27FC236}">
                <a16:creationId xmlns:a16="http://schemas.microsoft.com/office/drawing/2014/main" id="{D473A940-B8E3-4A2B-9B98-8493E1D219B1}"/>
              </a:ext>
            </a:extLst>
          </p:cNvPr>
          <p:cNvSpPr/>
          <p:nvPr/>
        </p:nvSpPr>
        <p:spPr>
          <a:xfrm>
            <a:off x="4617135" y="3451981"/>
            <a:ext cx="1004199" cy="19264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산학협력단</a:t>
            </a:r>
          </a:p>
        </p:txBody>
      </p:sp>
      <p:sp>
        <p:nvSpPr>
          <p:cNvPr id="225" name="모서리가 둥근 직사각형 105">
            <a:extLst>
              <a:ext uri="{FF2B5EF4-FFF2-40B4-BE49-F238E27FC236}">
                <a16:creationId xmlns:a16="http://schemas.microsoft.com/office/drawing/2014/main" id="{62301C3F-EABE-455B-8972-62B39ACC7FB6}"/>
              </a:ext>
            </a:extLst>
          </p:cNvPr>
          <p:cNvSpPr/>
          <p:nvPr/>
        </p:nvSpPr>
        <p:spPr>
          <a:xfrm>
            <a:off x="4617135" y="5187511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대학혁신지원사업단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43A43A72-8B26-4F6C-B3BD-4EC49C4FBA5D}"/>
              </a:ext>
            </a:extLst>
          </p:cNvPr>
          <p:cNvSpPr txBox="1"/>
          <p:nvPr/>
        </p:nvSpPr>
        <p:spPr>
          <a:xfrm>
            <a:off x="4617136" y="5405224"/>
            <a:ext cx="899729" cy="209032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ㆍ혁신지원사업팀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7" name="모서리가 둥근 직사각형 105">
            <a:extLst>
              <a:ext uri="{FF2B5EF4-FFF2-40B4-BE49-F238E27FC236}">
                <a16:creationId xmlns:a16="http://schemas.microsoft.com/office/drawing/2014/main" id="{B7EE18C1-9EB7-4019-98EA-3DFFDA3EAE56}"/>
              </a:ext>
            </a:extLst>
          </p:cNvPr>
          <p:cNvSpPr/>
          <p:nvPr/>
        </p:nvSpPr>
        <p:spPr>
          <a:xfrm>
            <a:off x="4617135" y="5764265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LINC</a:t>
            </a:r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3.0 </a:t>
            </a:r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사업단</a:t>
            </a:r>
          </a:p>
        </p:txBody>
      </p:sp>
      <p:sp>
        <p:nvSpPr>
          <p:cNvPr id="228" name="모서리가 둥근 직사각형 105">
            <a:extLst>
              <a:ext uri="{FF2B5EF4-FFF2-40B4-BE49-F238E27FC236}">
                <a16:creationId xmlns:a16="http://schemas.microsoft.com/office/drawing/2014/main" id="{92C1FD32-3A63-4D5C-90CC-CFD97263005E}"/>
              </a:ext>
            </a:extLst>
          </p:cNvPr>
          <p:cNvSpPr/>
          <p:nvPr/>
        </p:nvSpPr>
        <p:spPr>
          <a:xfrm>
            <a:off x="4617135" y="6537020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en-US" altLang="ko-KR" sz="800" b="1" dirty="0">
                <a:latin typeface="+mn-ea"/>
              </a:rPr>
              <a:t>HRD</a:t>
            </a:r>
            <a:r>
              <a:rPr lang="ko-KR" altLang="en-US" sz="800" b="1" dirty="0">
                <a:latin typeface="+mn-ea"/>
              </a:rPr>
              <a:t>사업단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CB35181B-9DE8-4F44-B355-2C9E5DB82D11}"/>
              </a:ext>
            </a:extLst>
          </p:cNvPr>
          <p:cNvSpPr txBox="1"/>
          <p:nvPr/>
        </p:nvSpPr>
        <p:spPr>
          <a:xfrm>
            <a:off x="4631375" y="6721788"/>
            <a:ext cx="901332" cy="467820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ㆍ교육운영팀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ㆍ교육성과관리팀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ㆍ보건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3D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50FB9ABA-D3C1-4346-AF40-7923D1855443}"/>
              </a:ext>
            </a:extLst>
          </p:cNvPr>
          <p:cNvSpPr txBox="1"/>
          <p:nvPr/>
        </p:nvSpPr>
        <p:spPr>
          <a:xfrm>
            <a:off x="4593252" y="5981974"/>
            <a:ext cx="1004199" cy="480516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ㆍ사업운영팀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ㆍ기업협업센터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(ICC)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ㆍ공용장비활용센터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31" name="포인트가 5개인 별 159">
            <a:extLst>
              <a:ext uri="{FF2B5EF4-FFF2-40B4-BE49-F238E27FC236}">
                <a16:creationId xmlns:a16="http://schemas.microsoft.com/office/drawing/2014/main" id="{7444E24F-A709-43CB-8BBA-151B68EA2B6F}"/>
              </a:ext>
            </a:extLst>
          </p:cNvPr>
          <p:cNvSpPr/>
          <p:nvPr/>
        </p:nvSpPr>
        <p:spPr>
          <a:xfrm>
            <a:off x="2115163" y="8231402"/>
            <a:ext cx="91094" cy="103833"/>
          </a:xfrm>
          <a:prstGeom prst="star5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0" name="포인트가 5개인 별 159">
            <a:extLst>
              <a:ext uri="{FF2B5EF4-FFF2-40B4-BE49-F238E27FC236}">
                <a16:creationId xmlns:a16="http://schemas.microsoft.com/office/drawing/2014/main" id="{30B60253-EB18-4250-A8FB-B3C88CB4F29B}"/>
              </a:ext>
            </a:extLst>
          </p:cNvPr>
          <p:cNvSpPr/>
          <p:nvPr/>
        </p:nvSpPr>
        <p:spPr>
          <a:xfrm>
            <a:off x="2291670" y="6396483"/>
            <a:ext cx="103833" cy="103833"/>
          </a:xfrm>
          <a:prstGeom prst="star5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2" name="모서리가 둥근 직사각형 127">
            <a:extLst>
              <a:ext uri="{FF2B5EF4-FFF2-40B4-BE49-F238E27FC236}">
                <a16:creationId xmlns:a16="http://schemas.microsoft.com/office/drawing/2014/main" id="{EC8A6818-3A1E-43DF-BFE6-6F681698D8FE}"/>
              </a:ext>
            </a:extLst>
          </p:cNvPr>
          <p:cNvSpPr/>
          <p:nvPr/>
        </p:nvSpPr>
        <p:spPr>
          <a:xfrm>
            <a:off x="2391060" y="3424942"/>
            <a:ext cx="1005003" cy="185119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dist"/>
            <a:r>
              <a:rPr lang="ko-KR" altLang="en-US" sz="700" b="1" kern="0" dirty="0" err="1">
                <a:solidFill>
                  <a:schemeClr val="bg1"/>
                </a:solidFill>
              </a:rPr>
              <a:t>임상병리의과학대학</a:t>
            </a:r>
            <a:endParaRPr lang="ko-KR" altLang="en-US" sz="700" b="1" kern="0" dirty="0">
              <a:solidFill>
                <a:schemeClr val="bg1"/>
              </a:solidFill>
            </a:endParaRP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73A08260-F28B-46CF-86B5-3E178ADAC813}"/>
              </a:ext>
            </a:extLst>
          </p:cNvPr>
          <p:cNvSpPr txBox="1"/>
          <p:nvPr/>
        </p:nvSpPr>
        <p:spPr>
          <a:xfrm>
            <a:off x="2421177" y="3619185"/>
            <a:ext cx="1033624" cy="209015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ㆍ신기술진단검사분야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92" name="직선 연결선 91">
            <a:extLst>
              <a:ext uri="{FF2B5EF4-FFF2-40B4-BE49-F238E27FC236}">
                <a16:creationId xmlns:a16="http://schemas.microsoft.com/office/drawing/2014/main" id="{4413D455-F172-4BC5-B0AD-CC3D435A122B}"/>
              </a:ext>
            </a:extLst>
          </p:cNvPr>
          <p:cNvCxnSpPr>
            <a:cxnSpLocks/>
          </p:cNvCxnSpPr>
          <p:nvPr/>
        </p:nvCxnSpPr>
        <p:spPr>
          <a:xfrm>
            <a:off x="2910963" y="2831452"/>
            <a:ext cx="4848" cy="4684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모서리가 둥근 직사각형 125">
            <a:extLst>
              <a:ext uri="{FF2B5EF4-FFF2-40B4-BE49-F238E27FC236}">
                <a16:creationId xmlns:a16="http://schemas.microsoft.com/office/drawing/2014/main" id="{14041916-1BB6-4EE8-9E71-BD16482A4920}"/>
              </a:ext>
            </a:extLst>
          </p:cNvPr>
          <p:cNvSpPr/>
          <p:nvPr/>
        </p:nvSpPr>
        <p:spPr>
          <a:xfrm>
            <a:off x="2476010" y="2950425"/>
            <a:ext cx="854377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 err="1">
                <a:solidFill>
                  <a:schemeClr val="bg1"/>
                </a:solidFill>
              </a:rPr>
              <a:t>마이스터대학</a:t>
            </a:r>
            <a:endParaRPr lang="ko-KR" altLang="en-US" sz="800" b="1" dirty="0">
              <a:solidFill>
                <a:schemeClr val="bg1"/>
              </a:solidFill>
            </a:endParaRPr>
          </a:p>
        </p:txBody>
      </p:sp>
      <p:sp>
        <p:nvSpPr>
          <p:cNvPr id="94" name="모서리가 둥근 직사각형 127">
            <a:extLst>
              <a:ext uri="{FF2B5EF4-FFF2-40B4-BE49-F238E27FC236}">
                <a16:creationId xmlns:a16="http://schemas.microsoft.com/office/drawing/2014/main" id="{00442491-21E2-4284-8CD2-1B55B003ACD9}"/>
              </a:ext>
            </a:extLst>
          </p:cNvPr>
          <p:cNvSpPr/>
          <p:nvPr/>
        </p:nvSpPr>
        <p:spPr>
          <a:xfrm>
            <a:off x="2393003" y="3891447"/>
            <a:ext cx="1003060" cy="185119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방사선의과학대학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DCBEC92-21D8-40AA-9411-58CCFF4A5AAE}"/>
              </a:ext>
            </a:extLst>
          </p:cNvPr>
          <p:cNvSpPr txBox="1"/>
          <p:nvPr/>
        </p:nvSpPr>
        <p:spPr>
          <a:xfrm>
            <a:off x="2429792" y="4090289"/>
            <a:ext cx="956682" cy="338410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ㆍ특수의료장비진단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치료향상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08" name="모서리가 둥근 직사각형 95">
            <a:extLst>
              <a:ext uri="{FF2B5EF4-FFF2-40B4-BE49-F238E27FC236}">
                <a16:creationId xmlns:a16="http://schemas.microsoft.com/office/drawing/2014/main" id="{E9FBE3D4-D93F-44E9-B73F-DE6703BAE3D5}"/>
              </a:ext>
            </a:extLst>
          </p:cNvPr>
          <p:cNvSpPr/>
          <p:nvPr/>
        </p:nvSpPr>
        <p:spPr>
          <a:xfrm>
            <a:off x="3901262" y="1569056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 err="1">
                <a:solidFill>
                  <a:schemeClr val="bg1">
                    <a:lumMod val="50000"/>
                  </a:schemeClr>
                </a:solidFill>
              </a:rPr>
              <a:t>교무위원회</a:t>
            </a:r>
            <a:endParaRPr lang="ko-KR" altLang="en-US" sz="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모서리가 둥근 직사각형 97">
            <a:extLst>
              <a:ext uri="{FF2B5EF4-FFF2-40B4-BE49-F238E27FC236}">
                <a16:creationId xmlns:a16="http://schemas.microsoft.com/office/drawing/2014/main" id="{A37F2AE6-3409-47F9-B6FB-C823E7F69A5B}"/>
              </a:ext>
            </a:extLst>
          </p:cNvPr>
          <p:cNvSpPr/>
          <p:nvPr/>
        </p:nvSpPr>
        <p:spPr>
          <a:xfrm>
            <a:off x="3901262" y="1852455"/>
            <a:ext cx="882619" cy="191538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대학발전위원회</a:t>
            </a:r>
            <a:endParaRPr lang="ko-KR" altLang="en-US" sz="599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모서리가 둥근 직사각형 95">
            <a:extLst>
              <a:ext uri="{FF2B5EF4-FFF2-40B4-BE49-F238E27FC236}">
                <a16:creationId xmlns:a16="http://schemas.microsoft.com/office/drawing/2014/main" id="{8F57A1CB-655F-453A-A17C-CC320822FC4C}"/>
              </a:ext>
            </a:extLst>
          </p:cNvPr>
          <p:cNvSpPr/>
          <p:nvPr/>
        </p:nvSpPr>
        <p:spPr>
          <a:xfrm>
            <a:off x="3901262" y="1285657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감사실</a:t>
            </a:r>
          </a:p>
        </p:txBody>
      </p:sp>
      <p:sp>
        <p:nvSpPr>
          <p:cNvPr id="114" name="모서리가 둥근 직사각형 97">
            <a:extLst>
              <a:ext uri="{FF2B5EF4-FFF2-40B4-BE49-F238E27FC236}">
                <a16:creationId xmlns:a16="http://schemas.microsoft.com/office/drawing/2014/main" id="{96C6FAA7-1A5C-4ABA-903A-4E95926A4C18}"/>
              </a:ext>
            </a:extLst>
          </p:cNvPr>
          <p:cNvSpPr/>
          <p:nvPr/>
        </p:nvSpPr>
        <p:spPr>
          <a:xfrm>
            <a:off x="3901262" y="2127429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LINC 3.0 </a:t>
            </a:r>
            <a:r>
              <a:rPr lang="ko-KR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위원회</a:t>
            </a:r>
            <a:endParaRPr lang="en-US" altLang="ko-KR" sz="8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5365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직선 연결선 97">
            <a:extLst>
              <a:ext uri="{FF2B5EF4-FFF2-40B4-BE49-F238E27FC236}">
                <a16:creationId xmlns:a16="http://schemas.microsoft.com/office/drawing/2014/main" id="{6F1661FE-25BC-45F4-B333-288CF31049B5}"/>
              </a:ext>
            </a:extLst>
          </p:cNvPr>
          <p:cNvCxnSpPr>
            <a:cxnSpLocks/>
          </p:cNvCxnSpPr>
          <p:nvPr/>
        </p:nvCxnSpPr>
        <p:spPr>
          <a:xfrm>
            <a:off x="3259942" y="2378507"/>
            <a:ext cx="5039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연결선 98">
            <a:extLst>
              <a:ext uri="{FF2B5EF4-FFF2-40B4-BE49-F238E27FC236}">
                <a16:creationId xmlns:a16="http://schemas.microsoft.com/office/drawing/2014/main" id="{E77F5F05-86F5-4A05-9B21-4E3B55A2377E}"/>
              </a:ext>
            </a:extLst>
          </p:cNvPr>
          <p:cNvCxnSpPr>
            <a:cxnSpLocks/>
          </p:cNvCxnSpPr>
          <p:nvPr/>
        </p:nvCxnSpPr>
        <p:spPr>
          <a:xfrm>
            <a:off x="3259942" y="1209415"/>
            <a:ext cx="0" cy="1698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모서리가 둥근 직사각형 93">
            <a:extLst>
              <a:ext uri="{FF2B5EF4-FFF2-40B4-BE49-F238E27FC236}">
                <a16:creationId xmlns:a16="http://schemas.microsoft.com/office/drawing/2014/main" id="{10DC81EE-8086-4AAE-A1C5-9257E98426B1}"/>
              </a:ext>
            </a:extLst>
          </p:cNvPr>
          <p:cNvSpPr/>
          <p:nvPr/>
        </p:nvSpPr>
        <p:spPr>
          <a:xfrm>
            <a:off x="2906898" y="2536687"/>
            <a:ext cx="684033" cy="233288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chemeClr val="tx2">
                  <a:lumMod val="82000"/>
                  <a:lumOff val="18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t"/>
          <a:lstStyle/>
          <a:p>
            <a:pPr algn="ctr"/>
            <a:r>
              <a:rPr lang="ko-KR" altLang="en-US" sz="1000" b="1" dirty="0"/>
              <a:t>부 총 장</a:t>
            </a:r>
          </a:p>
        </p:txBody>
      </p:sp>
      <p:cxnSp>
        <p:nvCxnSpPr>
          <p:cNvPr id="101" name="직선 연결선 100">
            <a:extLst>
              <a:ext uri="{FF2B5EF4-FFF2-40B4-BE49-F238E27FC236}">
                <a16:creationId xmlns:a16="http://schemas.microsoft.com/office/drawing/2014/main" id="{8EB03194-D986-4723-99BB-07DAB25F0AB8}"/>
              </a:ext>
            </a:extLst>
          </p:cNvPr>
          <p:cNvCxnSpPr>
            <a:cxnSpLocks/>
            <a:stCxn id="106" idx="3"/>
            <a:endCxn id="105" idx="1"/>
          </p:cNvCxnSpPr>
          <p:nvPr/>
        </p:nvCxnSpPr>
        <p:spPr>
          <a:xfrm flipV="1">
            <a:off x="2765489" y="1794918"/>
            <a:ext cx="965573" cy="442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>
            <a:extLst>
              <a:ext uri="{FF2B5EF4-FFF2-40B4-BE49-F238E27FC236}">
                <a16:creationId xmlns:a16="http://schemas.microsoft.com/office/drawing/2014/main" id="{7554F699-63CB-4C8A-B558-CDDEE4B72ECB}"/>
              </a:ext>
            </a:extLst>
          </p:cNvPr>
          <p:cNvCxnSpPr>
            <a:cxnSpLocks/>
          </p:cNvCxnSpPr>
          <p:nvPr/>
        </p:nvCxnSpPr>
        <p:spPr>
          <a:xfrm flipV="1">
            <a:off x="2796482" y="1518772"/>
            <a:ext cx="949697" cy="16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모서리가 둥근 직사각형 92">
            <a:extLst>
              <a:ext uri="{FF2B5EF4-FFF2-40B4-BE49-F238E27FC236}">
                <a16:creationId xmlns:a16="http://schemas.microsoft.com/office/drawing/2014/main" id="{DA8AD46E-5B48-42C2-8604-BD7B0AAAA337}"/>
              </a:ext>
            </a:extLst>
          </p:cNvPr>
          <p:cNvSpPr/>
          <p:nvPr/>
        </p:nvSpPr>
        <p:spPr>
          <a:xfrm>
            <a:off x="2906895" y="1105008"/>
            <a:ext cx="684031" cy="266616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chemeClr val="tx2">
                  <a:lumMod val="82000"/>
                  <a:lumOff val="18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t"/>
          <a:lstStyle/>
          <a:p>
            <a:pPr algn="ctr"/>
            <a:r>
              <a:rPr lang="ko-KR" altLang="en-US" sz="1050" b="1" dirty="0"/>
              <a:t>총  장</a:t>
            </a:r>
          </a:p>
        </p:txBody>
      </p:sp>
      <p:sp>
        <p:nvSpPr>
          <p:cNvPr id="104" name="모서리가 둥근 직사각형 94">
            <a:extLst>
              <a:ext uri="{FF2B5EF4-FFF2-40B4-BE49-F238E27FC236}">
                <a16:creationId xmlns:a16="http://schemas.microsoft.com/office/drawing/2014/main" id="{D76445AD-E21F-40D2-8227-5B84B6B70FFC}"/>
              </a:ext>
            </a:extLst>
          </p:cNvPr>
          <p:cNvSpPr/>
          <p:nvPr/>
        </p:nvSpPr>
        <p:spPr>
          <a:xfrm>
            <a:off x="1891443" y="1397276"/>
            <a:ext cx="882619" cy="2222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대학평의원회</a:t>
            </a:r>
          </a:p>
        </p:txBody>
      </p:sp>
      <p:sp>
        <p:nvSpPr>
          <p:cNvPr id="105" name="모서리가 둥근 직사각형 95">
            <a:extLst>
              <a:ext uri="{FF2B5EF4-FFF2-40B4-BE49-F238E27FC236}">
                <a16:creationId xmlns:a16="http://schemas.microsoft.com/office/drawing/2014/main" id="{C99F9EFD-B642-4155-9963-07A83BBFA679}"/>
              </a:ext>
            </a:extLst>
          </p:cNvPr>
          <p:cNvSpPr/>
          <p:nvPr/>
        </p:nvSpPr>
        <p:spPr>
          <a:xfrm>
            <a:off x="3731062" y="1694936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 err="1">
                <a:solidFill>
                  <a:schemeClr val="bg1">
                    <a:lumMod val="50000"/>
                  </a:schemeClr>
                </a:solidFill>
              </a:rPr>
              <a:t>교무위원회</a:t>
            </a:r>
            <a:endParaRPr lang="ko-KR" altLang="en-US" sz="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모서리가 둥근 직사각형 96">
            <a:extLst>
              <a:ext uri="{FF2B5EF4-FFF2-40B4-BE49-F238E27FC236}">
                <a16:creationId xmlns:a16="http://schemas.microsoft.com/office/drawing/2014/main" id="{A8FC3AB0-159D-499D-8A70-CF9121BC2881}"/>
              </a:ext>
            </a:extLst>
          </p:cNvPr>
          <p:cNvSpPr/>
          <p:nvPr/>
        </p:nvSpPr>
        <p:spPr>
          <a:xfrm>
            <a:off x="1882870" y="1699360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교   수   회</a:t>
            </a:r>
          </a:p>
        </p:txBody>
      </p:sp>
      <p:sp>
        <p:nvSpPr>
          <p:cNvPr id="107" name="모서리가 둥근 직사각형 97">
            <a:extLst>
              <a:ext uri="{FF2B5EF4-FFF2-40B4-BE49-F238E27FC236}">
                <a16:creationId xmlns:a16="http://schemas.microsoft.com/office/drawing/2014/main" id="{31248DEA-84C9-4E9C-A0AD-B09A99930C01}"/>
              </a:ext>
            </a:extLst>
          </p:cNvPr>
          <p:cNvSpPr/>
          <p:nvPr/>
        </p:nvSpPr>
        <p:spPr>
          <a:xfrm>
            <a:off x="3748756" y="1998074"/>
            <a:ext cx="882619" cy="191538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대학발전위원회</a:t>
            </a:r>
            <a:endParaRPr lang="ko-KR" altLang="en-US" sz="599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8" name="직선 연결선 107">
            <a:extLst>
              <a:ext uri="{FF2B5EF4-FFF2-40B4-BE49-F238E27FC236}">
                <a16:creationId xmlns:a16="http://schemas.microsoft.com/office/drawing/2014/main" id="{5D6774A7-E648-4A9F-AD2E-0DCD9D59C941}"/>
              </a:ext>
            </a:extLst>
          </p:cNvPr>
          <p:cNvCxnSpPr/>
          <p:nvPr/>
        </p:nvCxnSpPr>
        <p:spPr>
          <a:xfrm>
            <a:off x="2748200" y="2115678"/>
            <a:ext cx="100055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모서리가 둥근 직사각형 97">
            <a:extLst>
              <a:ext uri="{FF2B5EF4-FFF2-40B4-BE49-F238E27FC236}">
                <a16:creationId xmlns:a16="http://schemas.microsoft.com/office/drawing/2014/main" id="{07583C31-66EA-4665-B9ED-D6D3077B55A2}"/>
              </a:ext>
            </a:extLst>
          </p:cNvPr>
          <p:cNvSpPr/>
          <p:nvPr/>
        </p:nvSpPr>
        <p:spPr>
          <a:xfrm>
            <a:off x="1895017" y="2028361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기관생명윤리위원회</a:t>
            </a:r>
            <a:endParaRPr lang="ko-KR" altLang="en-US" sz="599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0" name="모서리가 둥근 직사각형 95">
            <a:extLst>
              <a:ext uri="{FF2B5EF4-FFF2-40B4-BE49-F238E27FC236}">
                <a16:creationId xmlns:a16="http://schemas.microsoft.com/office/drawing/2014/main" id="{86E94B23-27B6-497E-A454-52A5DAE551BD}"/>
              </a:ext>
            </a:extLst>
          </p:cNvPr>
          <p:cNvSpPr/>
          <p:nvPr/>
        </p:nvSpPr>
        <p:spPr>
          <a:xfrm>
            <a:off x="3723759" y="1406745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감사실</a:t>
            </a:r>
          </a:p>
        </p:txBody>
      </p:sp>
      <p:sp>
        <p:nvSpPr>
          <p:cNvPr id="111" name="모서리가 둥근 직사각형 97">
            <a:extLst>
              <a:ext uri="{FF2B5EF4-FFF2-40B4-BE49-F238E27FC236}">
                <a16:creationId xmlns:a16="http://schemas.microsoft.com/office/drawing/2014/main" id="{483F694F-DA0C-49F7-81F2-645E963D1F16}"/>
              </a:ext>
            </a:extLst>
          </p:cNvPr>
          <p:cNvSpPr/>
          <p:nvPr/>
        </p:nvSpPr>
        <p:spPr>
          <a:xfrm>
            <a:off x="3748756" y="2304604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LINC 3.0 </a:t>
            </a:r>
            <a:r>
              <a:rPr lang="ko-KR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위원회</a:t>
            </a:r>
            <a:endParaRPr lang="en-US" altLang="ko-KR" sz="8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2" name="직사각형 111">
            <a:extLst>
              <a:ext uri="{FF2B5EF4-FFF2-40B4-BE49-F238E27FC236}">
                <a16:creationId xmlns:a16="http://schemas.microsoft.com/office/drawing/2014/main" id="{21F1595D-9500-411D-835C-CBF76B006D68}"/>
              </a:ext>
            </a:extLst>
          </p:cNvPr>
          <p:cNvSpPr/>
          <p:nvPr/>
        </p:nvSpPr>
        <p:spPr>
          <a:xfrm>
            <a:off x="1329085" y="3365446"/>
            <a:ext cx="2059034" cy="5165296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 dirty="0"/>
          </a:p>
        </p:txBody>
      </p:sp>
      <p:cxnSp>
        <p:nvCxnSpPr>
          <p:cNvPr id="113" name="직선 연결선 112">
            <a:extLst>
              <a:ext uri="{FF2B5EF4-FFF2-40B4-BE49-F238E27FC236}">
                <a16:creationId xmlns:a16="http://schemas.microsoft.com/office/drawing/2014/main" id="{8AC25609-2C16-4B12-97DB-BF711A506F1E}"/>
              </a:ext>
            </a:extLst>
          </p:cNvPr>
          <p:cNvCxnSpPr>
            <a:cxnSpLocks/>
          </p:cNvCxnSpPr>
          <p:nvPr/>
        </p:nvCxnSpPr>
        <p:spPr>
          <a:xfrm>
            <a:off x="809153" y="2897940"/>
            <a:ext cx="53669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직선 연결선 113">
            <a:extLst>
              <a:ext uri="{FF2B5EF4-FFF2-40B4-BE49-F238E27FC236}">
                <a16:creationId xmlns:a16="http://schemas.microsoft.com/office/drawing/2014/main" id="{86D9A828-3B14-4360-81E5-A588E86F1A11}"/>
              </a:ext>
            </a:extLst>
          </p:cNvPr>
          <p:cNvCxnSpPr/>
          <p:nvPr/>
        </p:nvCxnSpPr>
        <p:spPr>
          <a:xfrm>
            <a:off x="809153" y="2889701"/>
            <a:ext cx="0" cy="72797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02">
            <a:extLst>
              <a:ext uri="{FF2B5EF4-FFF2-40B4-BE49-F238E27FC236}">
                <a16:creationId xmlns:a16="http://schemas.microsoft.com/office/drawing/2014/main" id="{433C70B8-9E5B-43D3-9480-5BD24DDFDAE1}"/>
              </a:ext>
            </a:extLst>
          </p:cNvPr>
          <p:cNvSpPr/>
          <p:nvPr/>
        </p:nvSpPr>
        <p:spPr>
          <a:xfrm>
            <a:off x="376152" y="3009986"/>
            <a:ext cx="850647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latin typeface="+mn-ea"/>
              </a:rPr>
              <a:t>대학본부</a:t>
            </a:r>
          </a:p>
        </p:txBody>
      </p:sp>
      <p:sp>
        <p:nvSpPr>
          <p:cNvPr id="116" name="직사각형 115">
            <a:extLst>
              <a:ext uri="{FF2B5EF4-FFF2-40B4-BE49-F238E27FC236}">
                <a16:creationId xmlns:a16="http://schemas.microsoft.com/office/drawing/2014/main" id="{801450DF-32FB-4CEC-8FD4-72EC0B650F33}"/>
              </a:ext>
            </a:extLst>
          </p:cNvPr>
          <p:cNvSpPr/>
          <p:nvPr/>
        </p:nvSpPr>
        <p:spPr>
          <a:xfrm>
            <a:off x="288025" y="3365447"/>
            <a:ext cx="996155" cy="5157421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 dirty="0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A530A88-3415-4D91-878A-530A2144652A}"/>
              </a:ext>
            </a:extLst>
          </p:cNvPr>
          <p:cNvSpPr txBox="1"/>
          <p:nvPr/>
        </p:nvSpPr>
        <p:spPr>
          <a:xfrm>
            <a:off x="356240" y="3720863"/>
            <a:ext cx="996979" cy="597199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ㆍ기획팀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ㆍ인사팀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ㆍ대학평가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인증센터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ㆍ정보기술팀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18" name="모서리가 둥근 직사각형 105">
            <a:extLst>
              <a:ext uri="{FF2B5EF4-FFF2-40B4-BE49-F238E27FC236}">
                <a16:creationId xmlns:a16="http://schemas.microsoft.com/office/drawing/2014/main" id="{7F9345A7-0F8B-4782-978A-4E23F3B08A5A}"/>
              </a:ext>
            </a:extLst>
          </p:cNvPr>
          <p:cNvSpPr/>
          <p:nvPr/>
        </p:nvSpPr>
        <p:spPr>
          <a:xfrm>
            <a:off x="397441" y="3498773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기획조정실</a:t>
            </a:r>
          </a:p>
        </p:txBody>
      </p:sp>
      <p:sp>
        <p:nvSpPr>
          <p:cNvPr id="119" name="모서리가 둥근 직사각형 106">
            <a:extLst>
              <a:ext uri="{FF2B5EF4-FFF2-40B4-BE49-F238E27FC236}">
                <a16:creationId xmlns:a16="http://schemas.microsoft.com/office/drawing/2014/main" id="{F2AF40DD-199A-414D-A238-ABEE51D15392}"/>
              </a:ext>
            </a:extLst>
          </p:cNvPr>
          <p:cNvSpPr/>
          <p:nvPr/>
        </p:nvSpPr>
        <p:spPr>
          <a:xfrm>
            <a:off x="397441" y="4546751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교  무  처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4F32106-6632-42C3-B6BF-F51753896F49}"/>
              </a:ext>
            </a:extLst>
          </p:cNvPr>
          <p:cNvSpPr txBox="1"/>
          <p:nvPr/>
        </p:nvSpPr>
        <p:spPr>
          <a:xfrm>
            <a:off x="344574" y="4771025"/>
            <a:ext cx="1106395" cy="726593"/>
          </a:xfrm>
          <a:prstGeom prst="rect">
            <a:avLst/>
          </a:prstGeom>
          <a:noFill/>
        </p:spPr>
        <p:txBody>
          <a:bodyPr wrap="square" lIns="35994" tIns="45712" rIns="36000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ㆍ학사학위센터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ㆍ전문기술석사운영센터</a:t>
            </a:r>
            <a:endParaRPr lang="en-US" altLang="ko-KR" sz="600" b="1" spc="-1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ㆍ직업교육혁신센터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ㆍ현장실습지원센터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36993A7-6EDD-402C-8990-8C3D29AB87E0}"/>
              </a:ext>
            </a:extLst>
          </p:cNvPr>
          <p:cNvSpPr txBox="1"/>
          <p:nvPr/>
        </p:nvSpPr>
        <p:spPr>
          <a:xfrm>
            <a:off x="346717" y="5781750"/>
            <a:ext cx="931735" cy="855987"/>
          </a:xfrm>
          <a:prstGeom prst="rect">
            <a:avLst/>
          </a:prstGeom>
          <a:noFill/>
        </p:spPr>
        <p:txBody>
          <a:bodyPr wrap="square" lIns="35994" tIns="45712" rIns="36000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ㆍ학생팀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- </a:t>
            </a:r>
            <a:r>
              <a:rPr lang="ko-KR" altLang="en-US" sz="70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건강관리실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</a:t>
            </a:r>
            <a:r>
              <a:rPr lang="ko-KR" altLang="en-US" sz="701" b="1" spc="-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취창업</a:t>
            </a:r>
            <a:r>
              <a:rPr lang="ko-KR" altLang="en-US" sz="701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∙ 대외협력센터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ㆍ자원봉사∙장애학생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지원센터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ㆍ예비군대대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2" name="모서리가 둥근 직사각형 109">
            <a:extLst>
              <a:ext uri="{FF2B5EF4-FFF2-40B4-BE49-F238E27FC236}">
                <a16:creationId xmlns:a16="http://schemas.microsoft.com/office/drawing/2014/main" id="{98D01F7B-A91B-43AB-8DEC-A0E62E799993}"/>
              </a:ext>
            </a:extLst>
          </p:cNvPr>
          <p:cNvSpPr/>
          <p:nvPr/>
        </p:nvSpPr>
        <p:spPr>
          <a:xfrm>
            <a:off x="397441" y="5593424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학생  </a:t>
            </a:r>
            <a:r>
              <a:rPr lang="en-US" altLang="ko-KR" sz="701" b="1" dirty="0">
                <a:solidFill>
                  <a:schemeClr val="bg1"/>
                </a:solidFill>
              </a:rPr>
              <a:t>· </a:t>
            </a:r>
            <a:r>
              <a:rPr lang="ko-KR" altLang="en-US" sz="701" b="1" dirty="0" err="1">
                <a:solidFill>
                  <a:schemeClr val="bg1"/>
                </a:solidFill>
              </a:rPr>
              <a:t>취업처</a:t>
            </a:r>
            <a:endParaRPr lang="ko-KR" altLang="en-US" sz="701" b="1" dirty="0">
              <a:solidFill>
                <a:schemeClr val="bg1"/>
              </a:solidFill>
            </a:endParaRPr>
          </a:p>
        </p:txBody>
      </p:sp>
      <p:sp>
        <p:nvSpPr>
          <p:cNvPr id="123" name="모서리가 둥근 직사각형 110">
            <a:extLst>
              <a:ext uri="{FF2B5EF4-FFF2-40B4-BE49-F238E27FC236}">
                <a16:creationId xmlns:a16="http://schemas.microsoft.com/office/drawing/2014/main" id="{D332F633-B2F6-457D-AB40-9822615E2CCA}"/>
              </a:ext>
            </a:extLst>
          </p:cNvPr>
          <p:cNvSpPr/>
          <p:nvPr/>
        </p:nvSpPr>
        <p:spPr>
          <a:xfrm>
            <a:off x="397441" y="7621450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사  무  처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AFE176D6-8D76-4ED8-9CB0-55B00F9D8C8B}"/>
              </a:ext>
            </a:extLst>
          </p:cNvPr>
          <p:cNvSpPr txBox="1"/>
          <p:nvPr/>
        </p:nvSpPr>
        <p:spPr>
          <a:xfrm>
            <a:off x="356240" y="7838815"/>
            <a:ext cx="899639" cy="467804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ㆍ총무팀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ㆍ관리팀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ㆍ기숙사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5" name="모서리가 둥근 직사각형 112">
            <a:extLst>
              <a:ext uri="{FF2B5EF4-FFF2-40B4-BE49-F238E27FC236}">
                <a16:creationId xmlns:a16="http://schemas.microsoft.com/office/drawing/2014/main" id="{47BA6FE6-3468-4A34-986F-621B07F21AD1}"/>
              </a:ext>
            </a:extLst>
          </p:cNvPr>
          <p:cNvSpPr/>
          <p:nvPr/>
        </p:nvSpPr>
        <p:spPr>
          <a:xfrm>
            <a:off x="397441" y="6825323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입  학  처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54EBAB0-30E0-4254-81EE-A1898623587F}"/>
              </a:ext>
            </a:extLst>
          </p:cNvPr>
          <p:cNvSpPr txBox="1"/>
          <p:nvPr/>
        </p:nvSpPr>
        <p:spPr>
          <a:xfrm>
            <a:off x="356242" y="7053052"/>
            <a:ext cx="899639" cy="338410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ㆍ입학팀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ㆍ홍보팀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27" name="직선 연결선 126">
            <a:extLst>
              <a:ext uri="{FF2B5EF4-FFF2-40B4-BE49-F238E27FC236}">
                <a16:creationId xmlns:a16="http://schemas.microsoft.com/office/drawing/2014/main" id="{E24BC9ED-9742-45AF-80EE-E5563B6D5C94}"/>
              </a:ext>
            </a:extLst>
          </p:cNvPr>
          <p:cNvCxnSpPr/>
          <p:nvPr/>
        </p:nvCxnSpPr>
        <p:spPr>
          <a:xfrm>
            <a:off x="3976928" y="2889699"/>
            <a:ext cx="0" cy="60163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모서리가 둥근 직사각형 115">
            <a:extLst>
              <a:ext uri="{FF2B5EF4-FFF2-40B4-BE49-F238E27FC236}">
                <a16:creationId xmlns:a16="http://schemas.microsoft.com/office/drawing/2014/main" id="{B552E7D2-6F21-4E99-8D72-C771C3DDA062}"/>
              </a:ext>
            </a:extLst>
          </p:cNvPr>
          <p:cNvSpPr/>
          <p:nvPr/>
        </p:nvSpPr>
        <p:spPr>
          <a:xfrm>
            <a:off x="3541615" y="3020394"/>
            <a:ext cx="855145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+mn-ea"/>
              </a:rPr>
              <a:t>부속기관</a:t>
            </a:r>
          </a:p>
        </p:txBody>
      </p:sp>
      <p:sp>
        <p:nvSpPr>
          <p:cNvPr id="129" name="직사각형 128">
            <a:extLst>
              <a:ext uri="{FF2B5EF4-FFF2-40B4-BE49-F238E27FC236}">
                <a16:creationId xmlns:a16="http://schemas.microsoft.com/office/drawing/2014/main" id="{5547F233-6318-4EE5-95B8-38543C6C6349}"/>
              </a:ext>
            </a:extLst>
          </p:cNvPr>
          <p:cNvSpPr/>
          <p:nvPr/>
        </p:nvSpPr>
        <p:spPr>
          <a:xfrm>
            <a:off x="3422285" y="3365450"/>
            <a:ext cx="1083318" cy="1771292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 dirty="0"/>
          </a:p>
        </p:txBody>
      </p:sp>
      <p:sp>
        <p:nvSpPr>
          <p:cNvPr id="130" name="모서리가 둥근 직사각형 117">
            <a:extLst>
              <a:ext uri="{FF2B5EF4-FFF2-40B4-BE49-F238E27FC236}">
                <a16:creationId xmlns:a16="http://schemas.microsoft.com/office/drawing/2014/main" id="{7DBAC057-B03A-4C49-AF58-A153F885FE93}"/>
              </a:ext>
            </a:extLst>
          </p:cNvPr>
          <p:cNvSpPr/>
          <p:nvPr/>
        </p:nvSpPr>
        <p:spPr>
          <a:xfrm>
            <a:off x="3540740" y="3498773"/>
            <a:ext cx="841617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35994" tIns="45712" rIns="35994" bIns="45712" rtlCol="0" anchor="ctr"/>
          <a:lstStyle/>
          <a:p>
            <a:pPr algn="ctr"/>
            <a:r>
              <a:rPr lang="ko-KR" altLang="en-US" sz="701" b="1" dirty="0" err="1">
                <a:solidFill>
                  <a:schemeClr val="bg1"/>
                </a:solidFill>
                <a:latin typeface="+mn-ea"/>
              </a:rPr>
              <a:t>학술정보관</a:t>
            </a:r>
            <a:endParaRPr lang="ko-KR" altLang="en-US" sz="701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4F55175-459C-43C6-A675-5963924F2BDC}"/>
              </a:ext>
            </a:extLst>
          </p:cNvPr>
          <p:cNvSpPr txBox="1"/>
          <p:nvPr/>
        </p:nvSpPr>
        <p:spPr>
          <a:xfrm>
            <a:off x="3485750" y="3718910"/>
            <a:ext cx="1114509" cy="338410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ㆍ도서관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열람팀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수서팀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ㆍ대학기록관</a:t>
            </a:r>
            <a:endParaRPr lang="en-US" altLang="ko-KR" sz="701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2" name="모서리가 둥근 직사각형 121">
            <a:extLst>
              <a:ext uri="{FF2B5EF4-FFF2-40B4-BE49-F238E27FC236}">
                <a16:creationId xmlns:a16="http://schemas.microsoft.com/office/drawing/2014/main" id="{CEDC4A35-22CB-4FBB-9C0D-60B9D26D5BD8}"/>
              </a:ext>
            </a:extLst>
          </p:cNvPr>
          <p:cNvSpPr/>
          <p:nvPr/>
        </p:nvSpPr>
        <p:spPr>
          <a:xfrm>
            <a:off x="3540741" y="4747678"/>
            <a:ext cx="841616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0" b="1" dirty="0">
                <a:solidFill>
                  <a:schemeClr val="bg1"/>
                </a:solidFill>
                <a:latin typeface="+mn-ea"/>
              </a:rPr>
              <a:t>인권센터</a:t>
            </a:r>
          </a:p>
        </p:txBody>
      </p:sp>
      <p:sp>
        <p:nvSpPr>
          <p:cNvPr id="133" name="모서리가 둥근 직사각형 122">
            <a:extLst>
              <a:ext uri="{FF2B5EF4-FFF2-40B4-BE49-F238E27FC236}">
                <a16:creationId xmlns:a16="http://schemas.microsoft.com/office/drawing/2014/main" id="{0CDBED68-6EB0-4F8A-B34D-121DABC08AA0}"/>
              </a:ext>
            </a:extLst>
          </p:cNvPr>
          <p:cNvSpPr/>
          <p:nvPr/>
        </p:nvSpPr>
        <p:spPr>
          <a:xfrm>
            <a:off x="3540741" y="4165373"/>
            <a:ext cx="841616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  <a:latin typeface="+mn-ea"/>
              </a:rPr>
              <a:t>사이버평생교육원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BD3C40B-3F7E-4E12-B80A-F901E4C6F4B1}"/>
              </a:ext>
            </a:extLst>
          </p:cNvPr>
          <p:cNvSpPr txBox="1"/>
          <p:nvPr/>
        </p:nvSpPr>
        <p:spPr>
          <a:xfrm>
            <a:off x="3485750" y="4384567"/>
            <a:ext cx="846807" cy="209015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ㆍ평생교육운영팀</a:t>
            </a:r>
            <a:endParaRPr lang="ko-KR" altLang="en-US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35" name="직선 연결선 134">
            <a:extLst>
              <a:ext uri="{FF2B5EF4-FFF2-40B4-BE49-F238E27FC236}">
                <a16:creationId xmlns:a16="http://schemas.microsoft.com/office/drawing/2014/main" id="{99E9C5A8-8F4D-4BFB-8775-89581511D586}"/>
              </a:ext>
            </a:extLst>
          </p:cNvPr>
          <p:cNvCxnSpPr>
            <a:cxnSpLocks/>
          </p:cNvCxnSpPr>
          <p:nvPr/>
        </p:nvCxnSpPr>
        <p:spPr>
          <a:xfrm>
            <a:off x="2337527" y="2901592"/>
            <a:ext cx="4848" cy="4684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모서리가 둥근 직사각형 125">
            <a:extLst>
              <a:ext uri="{FF2B5EF4-FFF2-40B4-BE49-F238E27FC236}">
                <a16:creationId xmlns:a16="http://schemas.microsoft.com/office/drawing/2014/main" id="{F7F6581C-F4FB-4203-B5AC-4ACD5F8C56AD}"/>
              </a:ext>
            </a:extLst>
          </p:cNvPr>
          <p:cNvSpPr/>
          <p:nvPr/>
        </p:nvSpPr>
        <p:spPr>
          <a:xfrm>
            <a:off x="1931029" y="3021437"/>
            <a:ext cx="855145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</a:rPr>
              <a:t>학과</a:t>
            </a:r>
          </a:p>
        </p:txBody>
      </p:sp>
      <p:sp>
        <p:nvSpPr>
          <p:cNvPr id="137" name="모서리가 둥근 직사각형 127">
            <a:extLst>
              <a:ext uri="{FF2B5EF4-FFF2-40B4-BE49-F238E27FC236}">
                <a16:creationId xmlns:a16="http://schemas.microsoft.com/office/drawing/2014/main" id="{608EEFAA-C87B-4326-AB67-9CD0E411723E}"/>
              </a:ext>
            </a:extLst>
          </p:cNvPr>
          <p:cNvSpPr/>
          <p:nvPr/>
        </p:nvSpPr>
        <p:spPr>
          <a:xfrm>
            <a:off x="2393239" y="3498772"/>
            <a:ext cx="937384" cy="182460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간호대학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A403F7B6-2548-4D26-9D99-9F45724A761B}"/>
              </a:ext>
            </a:extLst>
          </p:cNvPr>
          <p:cNvSpPr txBox="1"/>
          <p:nvPr/>
        </p:nvSpPr>
        <p:spPr>
          <a:xfrm>
            <a:off x="2393237" y="3689293"/>
            <a:ext cx="577502" cy="209015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ㆍ간호학과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0CA5EBE4-342A-484A-BD55-EF1C42A6A015}"/>
              </a:ext>
            </a:extLst>
          </p:cNvPr>
          <p:cNvCxnSpPr/>
          <p:nvPr/>
        </p:nvCxnSpPr>
        <p:spPr>
          <a:xfrm>
            <a:off x="5143062" y="2897137"/>
            <a:ext cx="0" cy="60163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모서리가 둥근 직사각형 130">
            <a:extLst>
              <a:ext uri="{FF2B5EF4-FFF2-40B4-BE49-F238E27FC236}">
                <a16:creationId xmlns:a16="http://schemas.microsoft.com/office/drawing/2014/main" id="{61784175-18CD-446E-913E-32543D660494}"/>
              </a:ext>
            </a:extLst>
          </p:cNvPr>
          <p:cNvSpPr/>
          <p:nvPr/>
        </p:nvSpPr>
        <p:spPr>
          <a:xfrm>
            <a:off x="4698584" y="3029750"/>
            <a:ext cx="855146" cy="22170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7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+mn-ea"/>
              </a:rPr>
              <a:t>산학협력본부</a:t>
            </a:r>
          </a:p>
        </p:txBody>
      </p:sp>
      <p:sp>
        <p:nvSpPr>
          <p:cNvPr id="141" name="직사각형 140">
            <a:extLst>
              <a:ext uri="{FF2B5EF4-FFF2-40B4-BE49-F238E27FC236}">
                <a16:creationId xmlns:a16="http://schemas.microsoft.com/office/drawing/2014/main" id="{CAFB5CB3-3967-4CD3-9F4E-1321D0D19020}"/>
              </a:ext>
            </a:extLst>
          </p:cNvPr>
          <p:cNvSpPr/>
          <p:nvPr/>
        </p:nvSpPr>
        <p:spPr>
          <a:xfrm>
            <a:off x="4554935" y="3365446"/>
            <a:ext cx="1124228" cy="3989793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C16E9D2-9300-4ECE-8485-23BC15869084}"/>
              </a:ext>
            </a:extLst>
          </p:cNvPr>
          <p:cNvSpPr txBox="1"/>
          <p:nvPr/>
        </p:nvSpPr>
        <p:spPr>
          <a:xfrm>
            <a:off x="4622994" y="3687111"/>
            <a:ext cx="1116134" cy="726609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ㆍ산단기획팀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ㆍ중소기업산학협력센터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ㆍ창업보육센터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ㆍ보건안전교육센터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ㆍ의료시뮬레이션센터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109F8BF7-FB87-43A9-A8F9-F10DD2731B10}"/>
              </a:ext>
            </a:extLst>
          </p:cNvPr>
          <p:cNvSpPr txBox="1"/>
          <p:nvPr/>
        </p:nvSpPr>
        <p:spPr>
          <a:xfrm>
            <a:off x="4588961" y="4475726"/>
            <a:ext cx="1212315" cy="560025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endParaRPr lang="en-US" altLang="ko-KR" sz="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[</a:t>
            </a:r>
            <a:r>
              <a:rPr lang="ko-KR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위탁기관</a:t>
            </a:r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ㆍ세종특별자치시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어린이급식관리지원센터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44" name="직선 연결선 143">
            <a:extLst>
              <a:ext uri="{FF2B5EF4-FFF2-40B4-BE49-F238E27FC236}">
                <a16:creationId xmlns:a16="http://schemas.microsoft.com/office/drawing/2014/main" id="{873B5B52-7BCB-496D-8702-8C04DD21649B}"/>
              </a:ext>
            </a:extLst>
          </p:cNvPr>
          <p:cNvCxnSpPr>
            <a:cxnSpLocks/>
            <a:endCxn id="145" idx="0"/>
          </p:cNvCxnSpPr>
          <p:nvPr/>
        </p:nvCxnSpPr>
        <p:spPr>
          <a:xfrm>
            <a:off x="6176140" y="2889701"/>
            <a:ext cx="0" cy="47574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직사각형 144">
            <a:extLst>
              <a:ext uri="{FF2B5EF4-FFF2-40B4-BE49-F238E27FC236}">
                <a16:creationId xmlns:a16="http://schemas.microsoft.com/office/drawing/2014/main" id="{97035BA0-745E-4C8D-ADCF-4159344B699F}"/>
              </a:ext>
            </a:extLst>
          </p:cNvPr>
          <p:cNvSpPr/>
          <p:nvPr/>
        </p:nvSpPr>
        <p:spPr>
          <a:xfrm>
            <a:off x="5720925" y="3365446"/>
            <a:ext cx="910430" cy="601617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sp>
        <p:nvSpPr>
          <p:cNvPr id="146" name="모서리가 둥근 직사각형 136">
            <a:extLst>
              <a:ext uri="{FF2B5EF4-FFF2-40B4-BE49-F238E27FC236}">
                <a16:creationId xmlns:a16="http://schemas.microsoft.com/office/drawing/2014/main" id="{5BB389CD-0358-4F28-8575-CAA2E46D8427}"/>
              </a:ext>
            </a:extLst>
          </p:cNvPr>
          <p:cNvSpPr/>
          <p:nvPr/>
        </p:nvSpPr>
        <p:spPr>
          <a:xfrm>
            <a:off x="5751731" y="3019171"/>
            <a:ext cx="855146" cy="2332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7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>
                <a:latin typeface="+mn-ea"/>
              </a:rPr>
              <a:t>학교기업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545F644D-2BC5-4FF2-AFF6-99AD7ECEF16C}"/>
              </a:ext>
            </a:extLst>
          </p:cNvPr>
          <p:cNvSpPr txBox="1"/>
          <p:nvPr/>
        </p:nvSpPr>
        <p:spPr>
          <a:xfrm>
            <a:off x="5783845" y="3474459"/>
            <a:ext cx="858142" cy="338426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ㆍ대전보건대학교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이안요양원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8" name="모서리가 둥근 직사각형 138">
            <a:extLst>
              <a:ext uri="{FF2B5EF4-FFF2-40B4-BE49-F238E27FC236}">
                <a16:creationId xmlns:a16="http://schemas.microsoft.com/office/drawing/2014/main" id="{9E7E3C90-9B93-4386-9B6B-94840953E16D}"/>
              </a:ext>
            </a:extLst>
          </p:cNvPr>
          <p:cNvSpPr/>
          <p:nvPr/>
        </p:nvSpPr>
        <p:spPr>
          <a:xfrm>
            <a:off x="1383620" y="3486396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보건의료학부 </a:t>
            </a:r>
            <a:r>
              <a:rPr lang="en-US" altLang="ko-KR" sz="701" b="1" dirty="0"/>
              <a:t>Ⅰ</a:t>
            </a:r>
            <a:endParaRPr lang="ko-KR" altLang="en-US" sz="701" b="1" dirty="0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762A7C26-FB0B-4D44-ABFB-4F33303B6CAB}"/>
              </a:ext>
            </a:extLst>
          </p:cNvPr>
          <p:cNvSpPr txBox="1"/>
          <p:nvPr/>
        </p:nvSpPr>
        <p:spPr>
          <a:xfrm>
            <a:off x="1383619" y="3660266"/>
            <a:ext cx="821159" cy="7394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ㆍ임상병리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ㆍ치기공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ㆍ치위생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ㆍ식품영양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ㆍ안경광학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ㆍ바이오의약과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0" name="모서리가 둥근 직사각형 140">
            <a:extLst>
              <a:ext uri="{FF2B5EF4-FFF2-40B4-BE49-F238E27FC236}">
                <a16:creationId xmlns:a16="http://schemas.microsoft.com/office/drawing/2014/main" id="{49352C3F-1909-440F-91E6-6F031DC69E3A}"/>
              </a:ext>
            </a:extLst>
          </p:cNvPr>
          <p:cNvSpPr/>
          <p:nvPr/>
        </p:nvSpPr>
        <p:spPr>
          <a:xfrm>
            <a:off x="1383620" y="4420234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보건의료학부 </a:t>
            </a:r>
            <a:r>
              <a:rPr lang="en-US" altLang="ko-KR" sz="701" b="1" dirty="0"/>
              <a:t>Ⅱ</a:t>
            </a:r>
            <a:endParaRPr lang="ko-KR" altLang="en-US" sz="701" b="1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D87C61F6-D445-4D18-B02D-A097E4F12290}"/>
              </a:ext>
            </a:extLst>
          </p:cNvPr>
          <p:cNvSpPr txBox="1"/>
          <p:nvPr/>
        </p:nvSpPr>
        <p:spPr>
          <a:xfrm>
            <a:off x="1383619" y="4620042"/>
            <a:ext cx="1000695" cy="63156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ㆍ방사선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ㆍ보건의료행정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ㆍ물리치료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ㆍ응급구조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ㆍ작업치료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2" name="모서리가 둥근 직사각형 142">
            <a:extLst>
              <a:ext uri="{FF2B5EF4-FFF2-40B4-BE49-F238E27FC236}">
                <a16:creationId xmlns:a16="http://schemas.microsoft.com/office/drawing/2014/main" id="{28EAD27D-7220-4D1B-AE55-F6A74C52C342}"/>
              </a:ext>
            </a:extLst>
          </p:cNvPr>
          <p:cNvSpPr/>
          <p:nvPr/>
        </p:nvSpPr>
        <p:spPr>
          <a:xfrm>
            <a:off x="1383615" y="5310061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/>
              <a:t>보건과학부</a:t>
            </a:r>
            <a:endParaRPr lang="ko-KR" altLang="en-US" sz="701" b="1" dirty="0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49916140-D452-4C86-87CA-E946E74CB24C}"/>
              </a:ext>
            </a:extLst>
          </p:cNvPr>
          <p:cNvSpPr txBox="1"/>
          <p:nvPr/>
        </p:nvSpPr>
        <p:spPr>
          <a:xfrm>
            <a:off x="1383618" y="5481664"/>
            <a:ext cx="1056801" cy="7394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ㆍ환경안전보건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ㆍ화장품과학과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ㆍ의무부사관과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ㆍ특전의무부사관과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ㆍ경찰과학수사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ㆍ재난소방</a:t>
            </a:r>
            <a:r>
              <a:rPr lang="en-US" altLang="ko-KR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· 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건설안전과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4" name="모서리가 둥근 직사각형 144">
            <a:extLst>
              <a:ext uri="{FF2B5EF4-FFF2-40B4-BE49-F238E27FC236}">
                <a16:creationId xmlns:a16="http://schemas.microsoft.com/office/drawing/2014/main" id="{F82ED07E-387C-4F4D-A92A-207A75B5B6C3}"/>
              </a:ext>
            </a:extLst>
          </p:cNvPr>
          <p:cNvSpPr/>
          <p:nvPr/>
        </p:nvSpPr>
        <p:spPr>
          <a:xfrm>
            <a:off x="1383620" y="6318961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 err="1"/>
              <a:t>휴먼케어학부</a:t>
            </a:r>
            <a:endParaRPr lang="ko-KR" altLang="en-US" sz="701" b="1" dirty="0"/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C05D1DC7-B50F-4261-9F29-37C473EE9C25}"/>
              </a:ext>
            </a:extLst>
          </p:cNvPr>
          <p:cNvSpPr txBox="1"/>
          <p:nvPr/>
        </p:nvSpPr>
        <p:spPr>
          <a:xfrm>
            <a:off x="1383618" y="6481979"/>
            <a:ext cx="846807" cy="5237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ㆍ뷰티케어과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ㆍ사회복지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ㆍ장례지도과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ㆍ호텔외식조리과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305F0C17-04A0-47AD-9DE7-9F2D9B46BA2E}"/>
              </a:ext>
            </a:extLst>
          </p:cNvPr>
          <p:cNvSpPr txBox="1"/>
          <p:nvPr/>
        </p:nvSpPr>
        <p:spPr>
          <a:xfrm>
            <a:off x="1383616" y="7232554"/>
            <a:ext cx="1018200" cy="847267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ㆍ의료경영과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ㆍ컴퓨터정보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</a:t>
            </a:r>
            <a:r>
              <a:rPr lang="ko-KR" altLang="en-US" sz="701" b="1" spc="-15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패션컬러</a:t>
            </a:r>
            <a:r>
              <a:rPr lang="en-US" altLang="ko-KR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· </a:t>
            </a:r>
            <a:r>
              <a:rPr lang="ko-KR" altLang="en-US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스타일리스트과</a:t>
            </a:r>
            <a:endParaRPr lang="en-US" altLang="ko-KR" sz="701" b="1" spc="-15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ㆍ주얼리디자인과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ㆍ방송콘텐츠과</a:t>
            </a:r>
            <a:endParaRPr lang="en-US" altLang="ko-KR" sz="701" b="1" spc="-5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ㆍ예술</a:t>
            </a:r>
            <a:r>
              <a:rPr lang="en-US" altLang="ko-KR" sz="701" b="1" spc="-5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spc="-5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체육지도과</a:t>
            </a:r>
            <a:endParaRPr lang="en-US" altLang="ko-KR" sz="701" b="1" spc="-5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ㆍ펫토탈케어과</a:t>
            </a:r>
            <a:endParaRPr lang="en-US" altLang="ko-KR" sz="701" b="1" spc="-5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7" name="모서리가 둥근 직사각형 147">
            <a:extLst>
              <a:ext uri="{FF2B5EF4-FFF2-40B4-BE49-F238E27FC236}">
                <a16:creationId xmlns:a16="http://schemas.microsoft.com/office/drawing/2014/main" id="{63782640-537A-4974-A998-ED9F4185C499}"/>
              </a:ext>
            </a:extLst>
          </p:cNvPr>
          <p:cNvSpPr/>
          <p:nvPr/>
        </p:nvSpPr>
        <p:spPr>
          <a:xfrm>
            <a:off x="1383618" y="7049554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 err="1"/>
              <a:t>보건융복합학부</a:t>
            </a:r>
            <a:endParaRPr lang="ko-KR" altLang="en-US" sz="701" b="1" dirty="0"/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C80CC955-4328-4147-8B73-1E5BA368B4D6}"/>
              </a:ext>
            </a:extLst>
          </p:cNvPr>
          <p:cNvSpPr txBox="1"/>
          <p:nvPr/>
        </p:nvSpPr>
        <p:spPr>
          <a:xfrm>
            <a:off x="1383617" y="8278802"/>
            <a:ext cx="821159" cy="20016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ㆍ유아교육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8" name="모서리가 둥근 직사각형 149">
            <a:extLst>
              <a:ext uri="{FF2B5EF4-FFF2-40B4-BE49-F238E27FC236}">
                <a16:creationId xmlns:a16="http://schemas.microsoft.com/office/drawing/2014/main" id="{544CB52A-59AA-42E1-87CB-E4CC99ED943A}"/>
              </a:ext>
            </a:extLst>
          </p:cNvPr>
          <p:cNvSpPr/>
          <p:nvPr/>
        </p:nvSpPr>
        <p:spPr>
          <a:xfrm>
            <a:off x="1383615" y="8105913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701" b="1" dirty="0">
                <a:latin typeface="+mn-ea"/>
              </a:rPr>
              <a:t>교육학부</a:t>
            </a:r>
          </a:p>
        </p:txBody>
      </p:sp>
      <p:sp>
        <p:nvSpPr>
          <p:cNvPr id="219" name="모서리가 둥근 직사각형 150">
            <a:extLst>
              <a:ext uri="{FF2B5EF4-FFF2-40B4-BE49-F238E27FC236}">
                <a16:creationId xmlns:a16="http://schemas.microsoft.com/office/drawing/2014/main" id="{DA116A13-EEC7-4212-AD22-1A9C6AC0752C}"/>
              </a:ext>
            </a:extLst>
          </p:cNvPr>
          <p:cNvSpPr/>
          <p:nvPr/>
        </p:nvSpPr>
        <p:spPr>
          <a:xfrm>
            <a:off x="2392289" y="4857419"/>
            <a:ext cx="937384" cy="156740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701" b="1" dirty="0">
                <a:latin typeface="+mn-ea"/>
              </a:rPr>
              <a:t>교양교육원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4341547F-C76A-449F-97F6-A99B0D1F45BD}"/>
              </a:ext>
            </a:extLst>
          </p:cNvPr>
          <p:cNvSpPr txBox="1"/>
          <p:nvPr/>
        </p:nvSpPr>
        <p:spPr>
          <a:xfrm>
            <a:off x="2392291" y="5034680"/>
            <a:ext cx="612221" cy="308017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ㆍ인문교양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ㆍ과학기초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1" name="모서리가 둥근 직사각형 105">
            <a:extLst>
              <a:ext uri="{FF2B5EF4-FFF2-40B4-BE49-F238E27FC236}">
                <a16:creationId xmlns:a16="http://schemas.microsoft.com/office/drawing/2014/main" id="{06E24963-B29B-4233-95E5-D231CE2F3984}"/>
              </a:ext>
            </a:extLst>
          </p:cNvPr>
          <p:cNvSpPr/>
          <p:nvPr/>
        </p:nvSpPr>
        <p:spPr>
          <a:xfrm>
            <a:off x="4624058" y="3486224"/>
            <a:ext cx="1004199" cy="19264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산학협력단</a:t>
            </a:r>
          </a:p>
        </p:txBody>
      </p:sp>
      <p:sp>
        <p:nvSpPr>
          <p:cNvPr id="222" name="모서리가 둥근 직사각형 105">
            <a:extLst>
              <a:ext uri="{FF2B5EF4-FFF2-40B4-BE49-F238E27FC236}">
                <a16:creationId xmlns:a16="http://schemas.microsoft.com/office/drawing/2014/main" id="{1B03D1CC-C0C8-4DA5-9AA9-96AC8011B383}"/>
              </a:ext>
            </a:extLst>
          </p:cNvPr>
          <p:cNvSpPr/>
          <p:nvPr/>
        </p:nvSpPr>
        <p:spPr>
          <a:xfrm>
            <a:off x="4617135" y="5247671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대학혁신지원사업단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0997C284-211C-4F67-9503-AFFE8857AAC1}"/>
              </a:ext>
            </a:extLst>
          </p:cNvPr>
          <p:cNvSpPr txBox="1"/>
          <p:nvPr/>
        </p:nvSpPr>
        <p:spPr>
          <a:xfrm>
            <a:off x="4617136" y="5465384"/>
            <a:ext cx="899729" cy="209032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ㆍ혁신지원사업팀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4" name="모서리가 둥근 직사각형 105">
            <a:extLst>
              <a:ext uri="{FF2B5EF4-FFF2-40B4-BE49-F238E27FC236}">
                <a16:creationId xmlns:a16="http://schemas.microsoft.com/office/drawing/2014/main" id="{B714B6E4-BF9D-41C8-8860-80C1C7F07623}"/>
              </a:ext>
            </a:extLst>
          </p:cNvPr>
          <p:cNvSpPr/>
          <p:nvPr/>
        </p:nvSpPr>
        <p:spPr>
          <a:xfrm>
            <a:off x="4617135" y="5824425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LINC</a:t>
            </a:r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3.0 </a:t>
            </a:r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사업단</a:t>
            </a:r>
          </a:p>
        </p:txBody>
      </p:sp>
      <p:sp>
        <p:nvSpPr>
          <p:cNvPr id="225" name="모서리가 둥근 직사각형 105">
            <a:extLst>
              <a:ext uri="{FF2B5EF4-FFF2-40B4-BE49-F238E27FC236}">
                <a16:creationId xmlns:a16="http://schemas.microsoft.com/office/drawing/2014/main" id="{FE4E6A90-6877-4D6D-B2BB-975A2D707281}"/>
              </a:ext>
            </a:extLst>
          </p:cNvPr>
          <p:cNvSpPr/>
          <p:nvPr/>
        </p:nvSpPr>
        <p:spPr>
          <a:xfrm>
            <a:off x="4617135" y="6597180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en-US" altLang="ko-KR" sz="800" b="1" dirty="0">
                <a:latin typeface="+mn-ea"/>
              </a:rPr>
              <a:t>HRD</a:t>
            </a:r>
            <a:r>
              <a:rPr lang="ko-KR" altLang="en-US" sz="800" b="1" dirty="0">
                <a:latin typeface="+mn-ea"/>
              </a:rPr>
              <a:t>사업단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F57CD6D3-D0D0-44D2-8D85-70C2C2508BE8}"/>
              </a:ext>
            </a:extLst>
          </p:cNvPr>
          <p:cNvSpPr txBox="1"/>
          <p:nvPr/>
        </p:nvSpPr>
        <p:spPr>
          <a:xfrm>
            <a:off x="4631375" y="6781948"/>
            <a:ext cx="901332" cy="467820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ㆍ교육운영팀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ㆍ교육성과관리팀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ㆍ보건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3D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3BFF2690-7C16-406F-954E-8A1A8A2ACF96}"/>
              </a:ext>
            </a:extLst>
          </p:cNvPr>
          <p:cNvSpPr txBox="1"/>
          <p:nvPr/>
        </p:nvSpPr>
        <p:spPr>
          <a:xfrm>
            <a:off x="4593252" y="6042134"/>
            <a:ext cx="1004199" cy="480516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ㆍ사업운영팀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ㆍ기업협업센터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(ICC)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ㆍ공용장비활용센터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8" name="포인트가 5개인 별 159">
            <a:extLst>
              <a:ext uri="{FF2B5EF4-FFF2-40B4-BE49-F238E27FC236}">
                <a16:creationId xmlns:a16="http://schemas.microsoft.com/office/drawing/2014/main" id="{EE1BB45E-FE22-4ABE-87BB-7B62D3AF1BAD}"/>
              </a:ext>
            </a:extLst>
          </p:cNvPr>
          <p:cNvSpPr/>
          <p:nvPr/>
        </p:nvSpPr>
        <p:spPr>
          <a:xfrm>
            <a:off x="2115163" y="7804277"/>
            <a:ext cx="91094" cy="103833"/>
          </a:xfrm>
          <a:prstGeom prst="star5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7" name="포인트가 5개인 별 159">
            <a:extLst>
              <a:ext uri="{FF2B5EF4-FFF2-40B4-BE49-F238E27FC236}">
                <a16:creationId xmlns:a16="http://schemas.microsoft.com/office/drawing/2014/main" id="{67C2B663-3CF0-421C-8F7F-9DB740365FCB}"/>
              </a:ext>
            </a:extLst>
          </p:cNvPr>
          <p:cNvSpPr/>
          <p:nvPr/>
        </p:nvSpPr>
        <p:spPr>
          <a:xfrm>
            <a:off x="2291670" y="5938878"/>
            <a:ext cx="103833" cy="103833"/>
          </a:xfrm>
          <a:prstGeom prst="star5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9" name="모서리가 둥근 직사각형 127">
            <a:extLst>
              <a:ext uri="{FF2B5EF4-FFF2-40B4-BE49-F238E27FC236}">
                <a16:creationId xmlns:a16="http://schemas.microsoft.com/office/drawing/2014/main" id="{62948997-E496-4DBB-88DD-A8AD6DD8F757}"/>
              </a:ext>
            </a:extLst>
          </p:cNvPr>
          <p:cNvSpPr/>
          <p:nvPr/>
        </p:nvSpPr>
        <p:spPr>
          <a:xfrm>
            <a:off x="2401816" y="4155658"/>
            <a:ext cx="937384" cy="162403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 err="1">
                <a:solidFill>
                  <a:schemeClr val="bg1"/>
                </a:solidFill>
              </a:rPr>
              <a:t>전문기술석사과정</a:t>
            </a:r>
            <a:endParaRPr lang="ko-KR" altLang="en-US" sz="701" b="1" dirty="0">
              <a:solidFill>
                <a:schemeClr val="bg1"/>
              </a:solidFill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89260FF5-B9B2-4932-BEEE-5F19E448D6C1}"/>
              </a:ext>
            </a:extLst>
          </p:cNvPr>
          <p:cNvSpPr txBox="1"/>
          <p:nvPr/>
        </p:nvSpPr>
        <p:spPr>
          <a:xfrm>
            <a:off x="2398124" y="4338543"/>
            <a:ext cx="754897" cy="338410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ㆍ임상병리학과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ㆍ방사선학과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3EB70EB-1B80-4426-8E78-1EE1DFE9C366}"/>
              </a:ext>
            </a:extLst>
          </p:cNvPr>
          <p:cNvGrpSpPr/>
          <p:nvPr/>
        </p:nvGrpSpPr>
        <p:grpSpPr>
          <a:xfrm>
            <a:off x="3438120" y="7537924"/>
            <a:ext cx="1078780" cy="1020732"/>
            <a:chOff x="3671621" y="7020150"/>
            <a:chExt cx="1078780" cy="1020732"/>
          </a:xfrm>
        </p:grpSpPr>
        <p:grpSp>
          <p:nvGrpSpPr>
            <p:cNvPr id="229" name="그룹 228">
              <a:extLst>
                <a:ext uri="{FF2B5EF4-FFF2-40B4-BE49-F238E27FC236}">
                  <a16:creationId xmlns:a16="http://schemas.microsoft.com/office/drawing/2014/main" id="{69F6E349-E21E-4476-BDA9-8BFCC08AE930}"/>
                </a:ext>
              </a:extLst>
            </p:cNvPr>
            <p:cNvGrpSpPr/>
            <p:nvPr/>
          </p:nvGrpSpPr>
          <p:grpSpPr>
            <a:xfrm>
              <a:off x="3671621" y="7020150"/>
              <a:ext cx="1078780" cy="1020732"/>
              <a:chOff x="3088587" y="6808645"/>
              <a:chExt cx="1533448" cy="919554"/>
            </a:xfrm>
          </p:grpSpPr>
          <p:sp>
            <p:nvSpPr>
              <p:cNvPr id="230" name="직사각형 229">
                <a:extLst>
                  <a:ext uri="{FF2B5EF4-FFF2-40B4-BE49-F238E27FC236}">
                    <a16:creationId xmlns:a16="http://schemas.microsoft.com/office/drawing/2014/main" id="{B170E0CF-8D28-4653-BD69-983973C8BC3A}"/>
                  </a:ext>
                </a:extLst>
              </p:cNvPr>
              <p:cNvSpPr/>
              <p:nvPr/>
            </p:nvSpPr>
            <p:spPr>
              <a:xfrm>
                <a:off x="3088587" y="6908391"/>
                <a:ext cx="1499048" cy="7946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1" name="직사각형 230">
                <a:extLst>
                  <a:ext uri="{FF2B5EF4-FFF2-40B4-BE49-F238E27FC236}">
                    <a16:creationId xmlns:a16="http://schemas.microsoft.com/office/drawing/2014/main" id="{146262E4-84E3-4A2B-9DCC-A5F2E92CC56C}"/>
                  </a:ext>
                </a:extLst>
              </p:cNvPr>
              <p:cNvSpPr/>
              <p:nvPr/>
            </p:nvSpPr>
            <p:spPr>
              <a:xfrm>
                <a:off x="3157440" y="7183111"/>
                <a:ext cx="1358237" cy="4672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2" name="직사각형 231">
                <a:extLst>
                  <a:ext uri="{FF2B5EF4-FFF2-40B4-BE49-F238E27FC236}">
                    <a16:creationId xmlns:a16="http://schemas.microsoft.com/office/drawing/2014/main" id="{4A78225E-386D-4C76-BADD-C9DFDF421973}"/>
                  </a:ext>
                </a:extLst>
              </p:cNvPr>
              <p:cNvSpPr/>
              <p:nvPr/>
            </p:nvSpPr>
            <p:spPr>
              <a:xfrm>
                <a:off x="3209598" y="7041696"/>
                <a:ext cx="1253921" cy="14035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b="1" dirty="0">
                    <a:solidFill>
                      <a:schemeClr val="bg2">
                        <a:lumMod val="50000"/>
                      </a:schemeClr>
                    </a:solidFill>
                  </a:rPr>
                  <a:t>명칭변경 학과</a:t>
                </a:r>
              </a:p>
            </p:txBody>
          </p:sp>
          <p:sp>
            <p:nvSpPr>
              <p:cNvPr id="233" name="TextBox 90">
                <a:extLst>
                  <a:ext uri="{FF2B5EF4-FFF2-40B4-BE49-F238E27FC236}">
                    <a16:creationId xmlns:a16="http://schemas.microsoft.com/office/drawing/2014/main" id="{3838610B-FD1B-42EC-A3B7-66B299593622}"/>
                  </a:ext>
                </a:extLst>
              </p:cNvPr>
              <p:cNvSpPr txBox="1"/>
              <p:nvPr/>
            </p:nvSpPr>
            <p:spPr>
              <a:xfrm>
                <a:off x="3259417" y="7163279"/>
                <a:ext cx="1362618" cy="564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과학수사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(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학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)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과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→ </a:t>
                </a:r>
                <a:endParaRPr lang="en-US" altLang="ko-KR" sz="7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경찰과학수사</a:t>
                </a:r>
                <a:r>
                  <a:rPr lang="en-US" altLang="ko-KR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(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학</a:t>
                </a:r>
                <a:r>
                  <a:rPr lang="en-US" altLang="ko-KR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)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과</a:t>
                </a:r>
                <a:endParaRPr lang="en-US" altLang="ko-KR" sz="7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endParaRPr lang="en-US" altLang="ko-KR" sz="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통합예술체육과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→ 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예술</a:t>
                </a:r>
                <a:r>
                  <a:rPr lang="en-US" altLang="ko-KR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·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체육지도과</a:t>
                </a:r>
                <a:endParaRPr lang="en-US" altLang="ko-KR" sz="7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4" name="포인트가 5개인 별 159">
                <a:extLst>
                  <a:ext uri="{FF2B5EF4-FFF2-40B4-BE49-F238E27FC236}">
                    <a16:creationId xmlns:a16="http://schemas.microsoft.com/office/drawing/2014/main" id="{949F40E3-2E7B-4B9B-B494-F459922E845E}"/>
                  </a:ext>
                </a:extLst>
              </p:cNvPr>
              <p:cNvSpPr/>
              <p:nvPr/>
            </p:nvSpPr>
            <p:spPr>
              <a:xfrm>
                <a:off x="3195942" y="7204134"/>
                <a:ext cx="161317" cy="103833"/>
              </a:xfrm>
              <a:prstGeom prst="star5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6" name="직사각형 235">
                <a:extLst>
                  <a:ext uri="{FF2B5EF4-FFF2-40B4-BE49-F238E27FC236}">
                    <a16:creationId xmlns:a16="http://schemas.microsoft.com/office/drawing/2014/main" id="{572E7EBC-6D46-430C-B913-E481F7ECB0C2}"/>
                  </a:ext>
                </a:extLst>
              </p:cNvPr>
              <p:cNvSpPr/>
              <p:nvPr/>
            </p:nvSpPr>
            <p:spPr>
              <a:xfrm>
                <a:off x="3169446" y="6808645"/>
                <a:ext cx="1366477" cy="19159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ko-KR" sz="800" b="1" dirty="0">
                    <a:solidFill>
                      <a:schemeClr val="bg1"/>
                    </a:solidFill>
                  </a:rPr>
                  <a:t>2023</a:t>
                </a:r>
                <a:r>
                  <a:rPr lang="ko-KR" altLang="en-US" sz="800" b="1" dirty="0">
                    <a:solidFill>
                      <a:schemeClr val="bg1"/>
                    </a:solidFill>
                  </a:rPr>
                  <a:t>학년도 시행</a:t>
                </a:r>
              </a:p>
            </p:txBody>
          </p:sp>
        </p:grpSp>
        <p:sp>
          <p:nvSpPr>
            <p:cNvPr id="244" name="포인트가 5개인 별 159">
              <a:extLst>
                <a:ext uri="{FF2B5EF4-FFF2-40B4-BE49-F238E27FC236}">
                  <a16:creationId xmlns:a16="http://schemas.microsoft.com/office/drawing/2014/main" id="{CFFC2FDF-12BA-4BBD-A649-D7D5529E93B4}"/>
                </a:ext>
              </a:extLst>
            </p:cNvPr>
            <p:cNvSpPr/>
            <p:nvPr/>
          </p:nvSpPr>
          <p:spPr>
            <a:xfrm>
              <a:off x="3746819" y="7754722"/>
              <a:ext cx="113486" cy="115258"/>
            </a:xfrm>
            <a:prstGeom prst="star5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:a16="http://schemas.microsoft.com/office/drawing/2014/main" id="{8351831A-1216-4A7F-A000-E776689BC7AC}"/>
              </a:ext>
            </a:extLst>
          </p:cNvPr>
          <p:cNvSpPr txBox="1"/>
          <p:nvPr/>
        </p:nvSpPr>
        <p:spPr>
          <a:xfrm>
            <a:off x="327989" y="178075"/>
            <a:ext cx="103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[</a:t>
            </a:r>
            <a:r>
              <a:rPr lang="ko-KR" altLang="en-US" b="1" dirty="0"/>
              <a:t>변경 전</a:t>
            </a:r>
            <a:r>
              <a:rPr lang="en-US" altLang="ko-KR" b="1" dirty="0"/>
              <a:t>]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888466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직사각형 90">
            <a:extLst>
              <a:ext uri="{FF2B5EF4-FFF2-40B4-BE49-F238E27FC236}">
                <a16:creationId xmlns:a16="http://schemas.microsoft.com/office/drawing/2014/main" id="{2D34CD6E-8D36-4C4C-AC3E-DFCE8B39AA56}"/>
              </a:ext>
            </a:extLst>
          </p:cNvPr>
          <p:cNvSpPr/>
          <p:nvPr/>
        </p:nvSpPr>
        <p:spPr>
          <a:xfrm>
            <a:off x="2349985" y="3305285"/>
            <a:ext cx="1086059" cy="1079860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5E3CA44-F5E6-4C16-A1AC-DB1BF2E6604C}"/>
              </a:ext>
            </a:extLst>
          </p:cNvPr>
          <p:cNvSpPr txBox="1"/>
          <p:nvPr/>
        </p:nvSpPr>
        <p:spPr>
          <a:xfrm>
            <a:off x="327989" y="178075"/>
            <a:ext cx="103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[</a:t>
            </a:r>
            <a:r>
              <a:rPr lang="ko-KR" altLang="en-US" b="1" dirty="0"/>
              <a:t>변경 후</a:t>
            </a:r>
            <a:r>
              <a:rPr lang="en-US" altLang="ko-KR" b="1" dirty="0"/>
              <a:t>]</a:t>
            </a:r>
            <a:endParaRPr lang="ko-KR" altLang="en-US" b="1" dirty="0"/>
          </a:p>
        </p:txBody>
      </p:sp>
      <p:cxnSp>
        <p:nvCxnSpPr>
          <p:cNvPr id="101" name="직선 연결선 100">
            <a:extLst>
              <a:ext uri="{FF2B5EF4-FFF2-40B4-BE49-F238E27FC236}">
                <a16:creationId xmlns:a16="http://schemas.microsoft.com/office/drawing/2014/main" id="{2175E1FF-D7AB-4B93-8F0B-B1FB6F423832}"/>
              </a:ext>
            </a:extLst>
          </p:cNvPr>
          <p:cNvCxnSpPr>
            <a:cxnSpLocks/>
          </p:cNvCxnSpPr>
          <p:nvPr/>
        </p:nvCxnSpPr>
        <p:spPr>
          <a:xfrm>
            <a:off x="3431510" y="2227392"/>
            <a:ext cx="5039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>
            <a:extLst>
              <a:ext uri="{FF2B5EF4-FFF2-40B4-BE49-F238E27FC236}">
                <a16:creationId xmlns:a16="http://schemas.microsoft.com/office/drawing/2014/main" id="{AD57EB31-28A4-4DD2-A58D-102B3E11EF07}"/>
              </a:ext>
            </a:extLst>
          </p:cNvPr>
          <p:cNvCxnSpPr>
            <a:cxnSpLocks/>
          </p:cNvCxnSpPr>
          <p:nvPr/>
        </p:nvCxnSpPr>
        <p:spPr>
          <a:xfrm>
            <a:off x="3429000" y="1131452"/>
            <a:ext cx="0" cy="169808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모서리가 둥근 직사각형 93">
            <a:extLst>
              <a:ext uri="{FF2B5EF4-FFF2-40B4-BE49-F238E27FC236}">
                <a16:creationId xmlns:a16="http://schemas.microsoft.com/office/drawing/2014/main" id="{6F862808-CF1E-4FBE-BDA5-FBC45CB213E7}"/>
              </a:ext>
            </a:extLst>
          </p:cNvPr>
          <p:cNvSpPr/>
          <p:nvPr/>
        </p:nvSpPr>
        <p:spPr>
          <a:xfrm>
            <a:off x="3086984" y="2410829"/>
            <a:ext cx="684033" cy="233288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chemeClr val="tx2">
                  <a:lumMod val="82000"/>
                  <a:lumOff val="18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t"/>
          <a:lstStyle/>
          <a:p>
            <a:pPr algn="ctr"/>
            <a:r>
              <a:rPr lang="ko-KR" altLang="en-US" sz="1000" b="1" dirty="0"/>
              <a:t>부 총 장</a:t>
            </a:r>
          </a:p>
        </p:txBody>
      </p: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7911A6A0-00F2-4148-BD5F-3166950B6715}"/>
              </a:ext>
            </a:extLst>
          </p:cNvPr>
          <p:cNvCxnSpPr>
            <a:cxnSpLocks/>
          </p:cNvCxnSpPr>
          <p:nvPr/>
        </p:nvCxnSpPr>
        <p:spPr>
          <a:xfrm flipV="1">
            <a:off x="2938583" y="1670829"/>
            <a:ext cx="965573" cy="442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D61D08C8-5F8C-4A67-8E74-7FC951C7104A}"/>
              </a:ext>
            </a:extLst>
          </p:cNvPr>
          <p:cNvCxnSpPr>
            <a:cxnSpLocks/>
          </p:cNvCxnSpPr>
          <p:nvPr/>
        </p:nvCxnSpPr>
        <p:spPr>
          <a:xfrm flipV="1">
            <a:off x="2946521" y="1392041"/>
            <a:ext cx="949697" cy="167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모서리가 둥근 직사각형 92">
            <a:extLst>
              <a:ext uri="{FF2B5EF4-FFF2-40B4-BE49-F238E27FC236}">
                <a16:creationId xmlns:a16="http://schemas.microsoft.com/office/drawing/2014/main" id="{910DBD2C-1596-4CF0-B987-3340B7ECE864}"/>
              </a:ext>
            </a:extLst>
          </p:cNvPr>
          <p:cNvSpPr/>
          <p:nvPr/>
        </p:nvSpPr>
        <p:spPr>
          <a:xfrm>
            <a:off x="3086985" y="935605"/>
            <a:ext cx="684031" cy="266616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chemeClr val="tx2">
                  <a:lumMod val="82000"/>
                  <a:lumOff val="18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t"/>
          <a:lstStyle/>
          <a:p>
            <a:pPr algn="ctr"/>
            <a:r>
              <a:rPr lang="ko-KR" altLang="en-US" sz="1050" b="1" dirty="0"/>
              <a:t>총  장</a:t>
            </a:r>
          </a:p>
        </p:txBody>
      </p:sp>
      <p:sp>
        <p:nvSpPr>
          <p:cNvPr id="107" name="모서리가 둥근 직사각형 94">
            <a:extLst>
              <a:ext uri="{FF2B5EF4-FFF2-40B4-BE49-F238E27FC236}">
                <a16:creationId xmlns:a16="http://schemas.microsoft.com/office/drawing/2014/main" id="{EB8CE074-9862-451F-96B7-533E6DC2E164}"/>
              </a:ext>
            </a:extLst>
          </p:cNvPr>
          <p:cNvSpPr/>
          <p:nvPr/>
        </p:nvSpPr>
        <p:spPr>
          <a:xfrm>
            <a:off x="2072219" y="1283654"/>
            <a:ext cx="882619" cy="20196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대학평의원회</a:t>
            </a:r>
          </a:p>
        </p:txBody>
      </p:sp>
      <p:sp>
        <p:nvSpPr>
          <p:cNvPr id="109" name="모서리가 둥근 직사각형 96">
            <a:extLst>
              <a:ext uri="{FF2B5EF4-FFF2-40B4-BE49-F238E27FC236}">
                <a16:creationId xmlns:a16="http://schemas.microsoft.com/office/drawing/2014/main" id="{E19B21FB-AFAD-41F2-96CC-F43AD3382FC0}"/>
              </a:ext>
            </a:extLst>
          </p:cNvPr>
          <p:cNvSpPr/>
          <p:nvPr/>
        </p:nvSpPr>
        <p:spPr>
          <a:xfrm>
            <a:off x="2072219" y="1569056"/>
            <a:ext cx="882619" cy="19504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교   수   회</a:t>
            </a:r>
          </a:p>
        </p:txBody>
      </p:sp>
      <p:cxnSp>
        <p:nvCxnSpPr>
          <p:cNvPr id="111" name="직선 연결선 110">
            <a:extLst>
              <a:ext uri="{FF2B5EF4-FFF2-40B4-BE49-F238E27FC236}">
                <a16:creationId xmlns:a16="http://schemas.microsoft.com/office/drawing/2014/main" id="{1104AA58-1704-4FF2-AFFB-943A43606004}"/>
              </a:ext>
            </a:extLst>
          </p:cNvPr>
          <p:cNvCxnSpPr/>
          <p:nvPr/>
        </p:nvCxnSpPr>
        <p:spPr>
          <a:xfrm>
            <a:off x="2921090" y="1952371"/>
            <a:ext cx="100055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모서리가 둥근 직사각형 97">
            <a:extLst>
              <a:ext uri="{FF2B5EF4-FFF2-40B4-BE49-F238E27FC236}">
                <a16:creationId xmlns:a16="http://schemas.microsoft.com/office/drawing/2014/main" id="{FF3E7750-CC05-4BBE-B3AE-FB2C39B1781A}"/>
              </a:ext>
            </a:extLst>
          </p:cNvPr>
          <p:cNvSpPr/>
          <p:nvPr/>
        </p:nvSpPr>
        <p:spPr>
          <a:xfrm>
            <a:off x="2072219" y="1846737"/>
            <a:ext cx="882619" cy="19504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기관생명윤리위원회</a:t>
            </a:r>
            <a:endParaRPr lang="ko-KR" altLang="en-US" sz="599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5" name="직사각형 114">
            <a:extLst>
              <a:ext uri="{FF2B5EF4-FFF2-40B4-BE49-F238E27FC236}">
                <a16:creationId xmlns:a16="http://schemas.microsoft.com/office/drawing/2014/main" id="{50741104-4F4C-42D4-9CF8-06D70DAB765B}"/>
              </a:ext>
            </a:extLst>
          </p:cNvPr>
          <p:cNvSpPr/>
          <p:nvPr/>
        </p:nvSpPr>
        <p:spPr>
          <a:xfrm>
            <a:off x="1329086" y="3305284"/>
            <a:ext cx="987326" cy="6218811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cxnSp>
        <p:nvCxnSpPr>
          <p:cNvPr id="116" name="직선 연결선 115">
            <a:extLst>
              <a:ext uri="{FF2B5EF4-FFF2-40B4-BE49-F238E27FC236}">
                <a16:creationId xmlns:a16="http://schemas.microsoft.com/office/drawing/2014/main" id="{DEA79A82-A8B6-49B5-8FD8-F52D8D09BE03}"/>
              </a:ext>
            </a:extLst>
          </p:cNvPr>
          <p:cNvCxnSpPr>
            <a:cxnSpLocks/>
          </p:cNvCxnSpPr>
          <p:nvPr/>
        </p:nvCxnSpPr>
        <p:spPr>
          <a:xfrm>
            <a:off x="809153" y="2837780"/>
            <a:ext cx="53669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직선 연결선 116">
            <a:extLst>
              <a:ext uri="{FF2B5EF4-FFF2-40B4-BE49-F238E27FC236}">
                <a16:creationId xmlns:a16="http://schemas.microsoft.com/office/drawing/2014/main" id="{23447ED8-F0F1-47F9-A6E3-2472ECE3B5F6}"/>
              </a:ext>
            </a:extLst>
          </p:cNvPr>
          <p:cNvCxnSpPr/>
          <p:nvPr/>
        </p:nvCxnSpPr>
        <p:spPr>
          <a:xfrm>
            <a:off x="809153" y="2829541"/>
            <a:ext cx="0" cy="72797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모서리가 둥근 직사각형 102">
            <a:extLst>
              <a:ext uri="{FF2B5EF4-FFF2-40B4-BE49-F238E27FC236}">
                <a16:creationId xmlns:a16="http://schemas.microsoft.com/office/drawing/2014/main" id="{2E034A56-B84E-4C6F-B8CD-BB27DA6F5D74}"/>
              </a:ext>
            </a:extLst>
          </p:cNvPr>
          <p:cNvSpPr/>
          <p:nvPr/>
        </p:nvSpPr>
        <p:spPr>
          <a:xfrm>
            <a:off x="453623" y="2959702"/>
            <a:ext cx="706096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latin typeface="+mn-ea"/>
              </a:rPr>
              <a:t>대학본부</a:t>
            </a:r>
          </a:p>
        </p:txBody>
      </p:sp>
      <p:sp>
        <p:nvSpPr>
          <p:cNvPr id="119" name="직사각형 118">
            <a:extLst>
              <a:ext uri="{FF2B5EF4-FFF2-40B4-BE49-F238E27FC236}">
                <a16:creationId xmlns:a16="http://schemas.microsoft.com/office/drawing/2014/main" id="{364D877A-065D-4DC8-98EC-F1221D564644}"/>
              </a:ext>
            </a:extLst>
          </p:cNvPr>
          <p:cNvSpPr/>
          <p:nvPr/>
        </p:nvSpPr>
        <p:spPr>
          <a:xfrm>
            <a:off x="288025" y="3305287"/>
            <a:ext cx="996155" cy="5157421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6E45B4B-D14B-4056-94EE-69469E34D335}"/>
              </a:ext>
            </a:extLst>
          </p:cNvPr>
          <p:cNvSpPr txBox="1"/>
          <p:nvPr/>
        </p:nvSpPr>
        <p:spPr>
          <a:xfrm>
            <a:off x="356240" y="3660703"/>
            <a:ext cx="996979" cy="597199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ㆍ기획팀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ㆍ인사팀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ㆍ대학평가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인증센터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ㆍ정보기술팀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1" name="모서리가 둥근 직사각형 105">
            <a:extLst>
              <a:ext uri="{FF2B5EF4-FFF2-40B4-BE49-F238E27FC236}">
                <a16:creationId xmlns:a16="http://schemas.microsoft.com/office/drawing/2014/main" id="{93950924-A2C8-4081-B663-B52595E0255F}"/>
              </a:ext>
            </a:extLst>
          </p:cNvPr>
          <p:cNvSpPr/>
          <p:nvPr/>
        </p:nvSpPr>
        <p:spPr>
          <a:xfrm>
            <a:off x="397441" y="3438613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기획조정실</a:t>
            </a:r>
          </a:p>
        </p:txBody>
      </p:sp>
      <p:sp>
        <p:nvSpPr>
          <p:cNvPr id="122" name="모서리가 둥근 직사각형 106">
            <a:extLst>
              <a:ext uri="{FF2B5EF4-FFF2-40B4-BE49-F238E27FC236}">
                <a16:creationId xmlns:a16="http://schemas.microsoft.com/office/drawing/2014/main" id="{1103485D-5390-45F1-A9F9-D1BA18A6019D}"/>
              </a:ext>
            </a:extLst>
          </p:cNvPr>
          <p:cNvSpPr/>
          <p:nvPr/>
        </p:nvSpPr>
        <p:spPr>
          <a:xfrm>
            <a:off x="397441" y="4486591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교  무  처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C7FA496F-3508-4B27-A69B-E800B216A977}"/>
              </a:ext>
            </a:extLst>
          </p:cNvPr>
          <p:cNvSpPr txBox="1"/>
          <p:nvPr/>
        </p:nvSpPr>
        <p:spPr>
          <a:xfrm>
            <a:off x="344574" y="4710865"/>
            <a:ext cx="1106395" cy="726593"/>
          </a:xfrm>
          <a:prstGeom prst="rect">
            <a:avLst/>
          </a:prstGeom>
          <a:noFill/>
        </p:spPr>
        <p:txBody>
          <a:bodyPr wrap="square" lIns="35994" tIns="45712" rIns="36000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ㆍ학사학위센터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ㆍ전문기술석사운영센터</a:t>
            </a:r>
            <a:endParaRPr lang="en-US" altLang="ko-KR" sz="600" b="1" spc="-1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ㆍ직업교육혁신센터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ㆍ현장실습지원센터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DEC303A-1ACB-4DC4-B12E-95E17CABA3EB}"/>
              </a:ext>
            </a:extLst>
          </p:cNvPr>
          <p:cNvSpPr txBox="1"/>
          <p:nvPr/>
        </p:nvSpPr>
        <p:spPr>
          <a:xfrm>
            <a:off x="346717" y="5721590"/>
            <a:ext cx="931735" cy="855987"/>
          </a:xfrm>
          <a:prstGeom prst="rect">
            <a:avLst/>
          </a:prstGeom>
          <a:noFill/>
        </p:spPr>
        <p:txBody>
          <a:bodyPr wrap="square" lIns="35994" tIns="45712" rIns="36000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ㆍ학생팀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- </a:t>
            </a:r>
            <a:r>
              <a:rPr lang="ko-KR" altLang="en-US" sz="70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건강관리실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</a:t>
            </a:r>
            <a:r>
              <a:rPr lang="ko-KR" altLang="en-US" sz="701" b="1" spc="-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취창업</a:t>
            </a:r>
            <a:r>
              <a:rPr lang="ko-KR" altLang="en-US" sz="701" b="1" spc="-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∙ 대외협력센터</a:t>
            </a:r>
            <a:endParaRPr lang="en-US" altLang="ko-KR" sz="70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ㆍ자원봉사∙장애학생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지원센터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ㆍ예비군대대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5" name="모서리가 둥근 직사각형 109">
            <a:extLst>
              <a:ext uri="{FF2B5EF4-FFF2-40B4-BE49-F238E27FC236}">
                <a16:creationId xmlns:a16="http://schemas.microsoft.com/office/drawing/2014/main" id="{30A85A53-7321-4822-B1D9-D453680C6ED1}"/>
              </a:ext>
            </a:extLst>
          </p:cNvPr>
          <p:cNvSpPr/>
          <p:nvPr/>
        </p:nvSpPr>
        <p:spPr>
          <a:xfrm>
            <a:off x="397441" y="5533264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학생  </a:t>
            </a:r>
            <a:r>
              <a:rPr lang="en-US" altLang="ko-KR" sz="701" b="1" dirty="0">
                <a:solidFill>
                  <a:schemeClr val="bg1"/>
                </a:solidFill>
              </a:rPr>
              <a:t>· </a:t>
            </a:r>
            <a:r>
              <a:rPr lang="ko-KR" altLang="en-US" sz="701" b="1" dirty="0" err="1">
                <a:solidFill>
                  <a:schemeClr val="bg1"/>
                </a:solidFill>
              </a:rPr>
              <a:t>취업처</a:t>
            </a:r>
            <a:endParaRPr lang="ko-KR" altLang="en-US" sz="701" b="1" dirty="0">
              <a:solidFill>
                <a:schemeClr val="bg1"/>
              </a:solidFill>
            </a:endParaRPr>
          </a:p>
        </p:txBody>
      </p:sp>
      <p:sp>
        <p:nvSpPr>
          <p:cNvPr id="126" name="모서리가 둥근 직사각형 110">
            <a:extLst>
              <a:ext uri="{FF2B5EF4-FFF2-40B4-BE49-F238E27FC236}">
                <a16:creationId xmlns:a16="http://schemas.microsoft.com/office/drawing/2014/main" id="{F72C6E42-17C0-40D5-84A8-29336C333530}"/>
              </a:ext>
            </a:extLst>
          </p:cNvPr>
          <p:cNvSpPr/>
          <p:nvPr/>
        </p:nvSpPr>
        <p:spPr>
          <a:xfrm>
            <a:off x="397441" y="7561290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사  무  처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228D2D6-DFB2-4E8B-BB59-5B8A7ED70176}"/>
              </a:ext>
            </a:extLst>
          </p:cNvPr>
          <p:cNvSpPr txBox="1"/>
          <p:nvPr/>
        </p:nvSpPr>
        <p:spPr>
          <a:xfrm>
            <a:off x="356240" y="7778655"/>
            <a:ext cx="899639" cy="467804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ㆍ총무팀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ㆍ관리팀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ㆍ기숙사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8" name="모서리가 둥근 직사각형 112">
            <a:extLst>
              <a:ext uri="{FF2B5EF4-FFF2-40B4-BE49-F238E27FC236}">
                <a16:creationId xmlns:a16="http://schemas.microsoft.com/office/drawing/2014/main" id="{CA88A2A4-29CF-4ECF-A6A6-BB28AF50D8E8}"/>
              </a:ext>
            </a:extLst>
          </p:cNvPr>
          <p:cNvSpPr/>
          <p:nvPr/>
        </p:nvSpPr>
        <p:spPr>
          <a:xfrm>
            <a:off x="397441" y="6765163"/>
            <a:ext cx="753752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입  학  처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B384AC0-3569-413F-9BB4-FF73B0E11C09}"/>
              </a:ext>
            </a:extLst>
          </p:cNvPr>
          <p:cNvSpPr txBox="1"/>
          <p:nvPr/>
        </p:nvSpPr>
        <p:spPr>
          <a:xfrm>
            <a:off x="356242" y="6992892"/>
            <a:ext cx="899639" cy="338410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ㆍ입학팀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ㆍ홍보팀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30" name="직선 연결선 129">
            <a:extLst>
              <a:ext uri="{FF2B5EF4-FFF2-40B4-BE49-F238E27FC236}">
                <a16:creationId xmlns:a16="http://schemas.microsoft.com/office/drawing/2014/main" id="{D7D13DB5-3DA6-4771-872B-C8B346892D26}"/>
              </a:ext>
            </a:extLst>
          </p:cNvPr>
          <p:cNvCxnSpPr/>
          <p:nvPr/>
        </p:nvCxnSpPr>
        <p:spPr>
          <a:xfrm>
            <a:off x="3976928" y="2829539"/>
            <a:ext cx="0" cy="60163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모서리가 둥근 직사각형 115">
            <a:extLst>
              <a:ext uri="{FF2B5EF4-FFF2-40B4-BE49-F238E27FC236}">
                <a16:creationId xmlns:a16="http://schemas.microsoft.com/office/drawing/2014/main" id="{F6810533-5486-422A-A43B-4C42AA6433F9}"/>
              </a:ext>
            </a:extLst>
          </p:cNvPr>
          <p:cNvSpPr/>
          <p:nvPr/>
        </p:nvSpPr>
        <p:spPr>
          <a:xfrm>
            <a:off x="3603078" y="2960242"/>
            <a:ext cx="706096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+mn-ea"/>
              </a:rPr>
              <a:t>부속기관</a:t>
            </a:r>
          </a:p>
        </p:txBody>
      </p:sp>
      <p:sp>
        <p:nvSpPr>
          <p:cNvPr id="132" name="직사각형 131">
            <a:extLst>
              <a:ext uri="{FF2B5EF4-FFF2-40B4-BE49-F238E27FC236}">
                <a16:creationId xmlns:a16="http://schemas.microsoft.com/office/drawing/2014/main" id="{668CB7A2-17A8-4908-839E-0EE3F4A1C068}"/>
              </a:ext>
            </a:extLst>
          </p:cNvPr>
          <p:cNvSpPr/>
          <p:nvPr/>
        </p:nvSpPr>
        <p:spPr>
          <a:xfrm>
            <a:off x="3471527" y="3305290"/>
            <a:ext cx="1041278" cy="1771292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 dirty="0"/>
          </a:p>
        </p:txBody>
      </p:sp>
      <p:sp>
        <p:nvSpPr>
          <p:cNvPr id="133" name="모서리가 둥근 직사각형 117">
            <a:extLst>
              <a:ext uri="{FF2B5EF4-FFF2-40B4-BE49-F238E27FC236}">
                <a16:creationId xmlns:a16="http://schemas.microsoft.com/office/drawing/2014/main" id="{889B0BB5-D7E6-48C4-B5A2-978557614217}"/>
              </a:ext>
            </a:extLst>
          </p:cNvPr>
          <p:cNvSpPr/>
          <p:nvPr/>
        </p:nvSpPr>
        <p:spPr>
          <a:xfrm>
            <a:off x="3540740" y="3438613"/>
            <a:ext cx="841617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35994" tIns="45712" rIns="35994" bIns="45712" rtlCol="0" anchor="ctr"/>
          <a:lstStyle/>
          <a:p>
            <a:pPr algn="ctr"/>
            <a:r>
              <a:rPr lang="ko-KR" altLang="en-US" sz="701" b="1" dirty="0" err="1">
                <a:solidFill>
                  <a:schemeClr val="bg1"/>
                </a:solidFill>
                <a:latin typeface="+mn-ea"/>
              </a:rPr>
              <a:t>학술정보관</a:t>
            </a:r>
            <a:endParaRPr lang="ko-KR" altLang="en-US" sz="701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B824E3F1-331C-4BDA-9964-95336C602F92}"/>
              </a:ext>
            </a:extLst>
          </p:cNvPr>
          <p:cNvSpPr txBox="1"/>
          <p:nvPr/>
        </p:nvSpPr>
        <p:spPr>
          <a:xfrm>
            <a:off x="3485750" y="3658750"/>
            <a:ext cx="1114509" cy="338410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ㆍ도서관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열람팀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수서팀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ㆍ대학기록관</a:t>
            </a:r>
            <a:endParaRPr lang="en-US" altLang="ko-KR" sz="701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5" name="모서리가 둥근 직사각형 121">
            <a:extLst>
              <a:ext uri="{FF2B5EF4-FFF2-40B4-BE49-F238E27FC236}">
                <a16:creationId xmlns:a16="http://schemas.microsoft.com/office/drawing/2014/main" id="{4C3AA375-9CD7-4039-8F13-986C28839D29}"/>
              </a:ext>
            </a:extLst>
          </p:cNvPr>
          <p:cNvSpPr/>
          <p:nvPr/>
        </p:nvSpPr>
        <p:spPr>
          <a:xfrm>
            <a:off x="3540741" y="4687518"/>
            <a:ext cx="841616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0" b="1" dirty="0">
                <a:solidFill>
                  <a:schemeClr val="bg1"/>
                </a:solidFill>
                <a:latin typeface="+mn-ea"/>
              </a:rPr>
              <a:t>인권센터</a:t>
            </a:r>
          </a:p>
        </p:txBody>
      </p:sp>
      <p:sp>
        <p:nvSpPr>
          <p:cNvPr id="136" name="모서리가 둥근 직사각형 122">
            <a:extLst>
              <a:ext uri="{FF2B5EF4-FFF2-40B4-BE49-F238E27FC236}">
                <a16:creationId xmlns:a16="http://schemas.microsoft.com/office/drawing/2014/main" id="{B35ACE9B-175F-4C8E-BF80-98B7C4BCA7C0}"/>
              </a:ext>
            </a:extLst>
          </p:cNvPr>
          <p:cNvSpPr/>
          <p:nvPr/>
        </p:nvSpPr>
        <p:spPr>
          <a:xfrm>
            <a:off x="3540741" y="4105213"/>
            <a:ext cx="841616" cy="174967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  <a:latin typeface="+mn-ea"/>
              </a:rPr>
              <a:t>사이버평생교육원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E8A63C63-7440-4E03-B18D-75F2FB2F05ED}"/>
              </a:ext>
            </a:extLst>
          </p:cNvPr>
          <p:cNvSpPr txBox="1"/>
          <p:nvPr/>
        </p:nvSpPr>
        <p:spPr>
          <a:xfrm>
            <a:off x="3485750" y="4324407"/>
            <a:ext cx="846807" cy="209015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ㆍ평생교육운영팀</a:t>
            </a:r>
            <a:endParaRPr lang="ko-KR" altLang="en-US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38" name="직선 연결선 137">
            <a:extLst>
              <a:ext uri="{FF2B5EF4-FFF2-40B4-BE49-F238E27FC236}">
                <a16:creationId xmlns:a16="http://schemas.microsoft.com/office/drawing/2014/main" id="{58BF0398-C04E-428F-A72F-046F46D8B2A9}"/>
              </a:ext>
            </a:extLst>
          </p:cNvPr>
          <p:cNvCxnSpPr>
            <a:cxnSpLocks/>
          </p:cNvCxnSpPr>
          <p:nvPr/>
        </p:nvCxnSpPr>
        <p:spPr>
          <a:xfrm>
            <a:off x="1819367" y="2841432"/>
            <a:ext cx="4848" cy="4684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모서리가 둥근 직사각형 125">
            <a:extLst>
              <a:ext uri="{FF2B5EF4-FFF2-40B4-BE49-F238E27FC236}">
                <a16:creationId xmlns:a16="http://schemas.microsoft.com/office/drawing/2014/main" id="{7DA89939-4FFB-40EB-B8A6-834551D7368B}"/>
              </a:ext>
            </a:extLst>
          </p:cNvPr>
          <p:cNvSpPr/>
          <p:nvPr/>
        </p:nvSpPr>
        <p:spPr>
          <a:xfrm>
            <a:off x="1458554" y="2960405"/>
            <a:ext cx="706096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</a:rPr>
              <a:t>학과</a:t>
            </a:r>
          </a:p>
        </p:txBody>
      </p:sp>
      <p:sp>
        <p:nvSpPr>
          <p:cNvPr id="140" name="모서리가 둥근 직사각형 127">
            <a:extLst>
              <a:ext uri="{FF2B5EF4-FFF2-40B4-BE49-F238E27FC236}">
                <a16:creationId xmlns:a16="http://schemas.microsoft.com/office/drawing/2014/main" id="{624CD6E6-ECF7-467F-8C4C-B6BC2F90C391}"/>
              </a:ext>
            </a:extLst>
          </p:cNvPr>
          <p:cNvSpPr/>
          <p:nvPr/>
        </p:nvSpPr>
        <p:spPr>
          <a:xfrm>
            <a:off x="1383615" y="3433600"/>
            <a:ext cx="884225" cy="182460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간호대학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AE09290-7631-4288-AD83-7F172612B0C2}"/>
              </a:ext>
            </a:extLst>
          </p:cNvPr>
          <p:cNvSpPr txBox="1"/>
          <p:nvPr/>
        </p:nvSpPr>
        <p:spPr>
          <a:xfrm>
            <a:off x="1383613" y="3624121"/>
            <a:ext cx="577502" cy="209015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ㆍ간호학과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42" name="직선 연결선 141">
            <a:extLst>
              <a:ext uri="{FF2B5EF4-FFF2-40B4-BE49-F238E27FC236}">
                <a16:creationId xmlns:a16="http://schemas.microsoft.com/office/drawing/2014/main" id="{4B692C27-BD8F-4188-B948-65ADF5C5208C}"/>
              </a:ext>
            </a:extLst>
          </p:cNvPr>
          <p:cNvCxnSpPr/>
          <p:nvPr/>
        </p:nvCxnSpPr>
        <p:spPr>
          <a:xfrm>
            <a:off x="5143062" y="2836977"/>
            <a:ext cx="0" cy="60163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모서리가 둥근 직사각형 130">
            <a:extLst>
              <a:ext uri="{FF2B5EF4-FFF2-40B4-BE49-F238E27FC236}">
                <a16:creationId xmlns:a16="http://schemas.microsoft.com/office/drawing/2014/main" id="{1EA155F8-BA7E-449C-90E0-9086AD077797}"/>
              </a:ext>
            </a:extLst>
          </p:cNvPr>
          <p:cNvSpPr/>
          <p:nvPr/>
        </p:nvSpPr>
        <p:spPr>
          <a:xfrm>
            <a:off x="4706028" y="2968649"/>
            <a:ext cx="855146" cy="22170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7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+mn-ea"/>
              </a:rPr>
              <a:t>산학협력본부</a:t>
            </a:r>
          </a:p>
        </p:txBody>
      </p:sp>
      <p:sp>
        <p:nvSpPr>
          <p:cNvPr id="144" name="직사각형 143">
            <a:extLst>
              <a:ext uri="{FF2B5EF4-FFF2-40B4-BE49-F238E27FC236}">
                <a16:creationId xmlns:a16="http://schemas.microsoft.com/office/drawing/2014/main" id="{F3453E4E-55F6-45B9-89B7-F0F1644FD739}"/>
              </a:ext>
            </a:extLst>
          </p:cNvPr>
          <p:cNvSpPr/>
          <p:nvPr/>
        </p:nvSpPr>
        <p:spPr>
          <a:xfrm>
            <a:off x="4554935" y="3305286"/>
            <a:ext cx="1124228" cy="3989793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20FB59CD-F86B-4DCC-920C-C93413AC3CDB}"/>
              </a:ext>
            </a:extLst>
          </p:cNvPr>
          <p:cNvSpPr txBox="1"/>
          <p:nvPr/>
        </p:nvSpPr>
        <p:spPr>
          <a:xfrm>
            <a:off x="4622994" y="3626951"/>
            <a:ext cx="1116134" cy="726609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ㆍ산단기획팀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ㆍ중소기업산학협력센터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ㆍ창업보육센터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ㆍ보건안전교육센터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ㆍ의료시뮬레이션센터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C65E5E50-CB0D-4C74-B3B5-C9A01BD4A9E6}"/>
              </a:ext>
            </a:extLst>
          </p:cNvPr>
          <p:cNvSpPr txBox="1"/>
          <p:nvPr/>
        </p:nvSpPr>
        <p:spPr>
          <a:xfrm>
            <a:off x="4588961" y="4450402"/>
            <a:ext cx="1212315" cy="560025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endParaRPr lang="en-US" altLang="ko-KR" sz="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[</a:t>
            </a:r>
            <a:r>
              <a:rPr lang="ko-KR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위탁기관</a:t>
            </a:r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ㆍ세종특별자치시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어린이급식관리지원센터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47" name="직선 연결선 146">
            <a:extLst>
              <a:ext uri="{FF2B5EF4-FFF2-40B4-BE49-F238E27FC236}">
                <a16:creationId xmlns:a16="http://schemas.microsoft.com/office/drawing/2014/main" id="{C69B1D00-C676-4569-84CC-07F1F8FA6DB2}"/>
              </a:ext>
            </a:extLst>
          </p:cNvPr>
          <p:cNvCxnSpPr>
            <a:cxnSpLocks/>
            <a:endCxn id="148" idx="0"/>
          </p:cNvCxnSpPr>
          <p:nvPr/>
        </p:nvCxnSpPr>
        <p:spPr>
          <a:xfrm>
            <a:off x="6176140" y="2829541"/>
            <a:ext cx="0" cy="47574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직사각형 147">
            <a:extLst>
              <a:ext uri="{FF2B5EF4-FFF2-40B4-BE49-F238E27FC236}">
                <a16:creationId xmlns:a16="http://schemas.microsoft.com/office/drawing/2014/main" id="{E6C039C7-B3F5-4B04-A8F3-D794A00158BE}"/>
              </a:ext>
            </a:extLst>
          </p:cNvPr>
          <p:cNvSpPr/>
          <p:nvPr/>
        </p:nvSpPr>
        <p:spPr>
          <a:xfrm>
            <a:off x="5720925" y="3305286"/>
            <a:ext cx="910430" cy="601617"/>
          </a:xfrm>
          <a:prstGeom prst="rect">
            <a:avLst/>
          </a:prstGeom>
          <a:solidFill>
            <a:srgbClr val="F6F5EE"/>
          </a:solidFill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701" b="1"/>
          </a:p>
        </p:txBody>
      </p:sp>
      <p:sp>
        <p:nvSpPr>
          <p:cNvPr id="149" name="모서리가 둥근 직사각형 136">
            <a:extLst>
              <a:ext uri="{FF2B5EF4-FFF2-40B4-BE49-F238E27FC236}">
                <a16:creationId xmlns:a16="http://schemas.microsoft.com/office/drawing/2014/main" id="{04A24967-66D7-4C7F-8B54-1E54B2610DD8}"/>
              </a:ext>
            </a:extLst>
          </p:cNvPr>
          <p:cNvSpPr/>
          <p:nvPr/>
        </p:nvSpPr>
        <p:spPr>
          <a:xfrm>
            <a:off x="5818017" y="2960952"/>
            <a:ext cx="706095" cy="2332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7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>
                <a:latin typeface="+mn-ea"/>
              </a:rPr>
              <a:t>학교기업</a:t>
            </a:r>
            <a:endParaRPr lang="ko-KR" altLang="en-US" sz="900" b="1" dirty="0">
              <a:latin typeface="+mn-ea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9CEB1ED7-DAFC-4D2E-8497-6C1FD84419F9}"/>
              </a:ext>
            </a:extLst>
          </p:cNvPr>
          <p:cNvSpPr txBox="1"/>
          <p:nvPr/>
        </p:nvSpPr>
        <p:spPr>
          <a:xfrm>
            <a:off x="5783845" y="3414299"/>
            <a:ext cx="858142" cy="338426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ㆍ대전보건대학교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이안요양원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1" name="모서리가 둥근 직사각형 138">
            <a:extLst>
              <a:ext uri="{FF2B5EF4-FFF2-40B4-BE49-F238E27FC236}">
                <a16:creationId xmlns:a16="http://schemas.microsoft.com/office/drawing/2014/main" id="{D9FA2F5C-A6F4-46AE-AC73-7294C9B9F008}"/>
              </a:ext>
            </a:extLst>
          </p:cNvPr>
          <p:cNvSpPr/>
          <p:nvPr/>
        </p:nvSpPr>
        <p:spPr>
          <a:xfrm>
            <a:off x="1383620" y="3908441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보건의료학부 </a:t>
            </a:r>
            <a:r>
              <a:rPr lang="en-US" altLang="ko-KR" sz="701" b="1" dirty="0"/>
              <a:t>Ⅰ</a:t>
            </a:r>
            <a:endParaRPr lang="ko-KR" altLang="en-US" sz="701" b="1" dirty="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19CC0895-E313-4563-94CA-AEE8C9E6527B}"/>
              </a:ext>
            </a:extLst>
          </p:cNvPr>
          <p:cNvSpPr txBox="1"/>
          <p:nvPr/>
        </p:nvSpPr>
        <p:spPr>
          <a:xfrm>
            <a:off x="1383619" y="4082311"/>
            <a:ext cx="821159" cy="7394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ㆍ임상병리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ㆍ치기공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ㆍ치위생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ㆍ식품영양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ㆍ안경광학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ㆍ바이오의약과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3" name="모서리가 둥근 직사각형 140">
            <a:extLst>
              <a:ext uri="{FF2B5EF4-FFF2-40B4-BE49-F238E27FC236}">
                <a16:creationId xmlns:a16="http://schemas.microsoft.com/office/drawing/2014/main" id="{ECC219C3-DEDE-4F59-B072-7EEEB882E5FE}"/>
              </a:ext>
            </a:extLst>
          </p:cNvPr>
          <p:cNvSpPr/>
          <p:nvPr/>
        </p:nvSpPr>
        <p:spPr>
          <a:xfrm>
            <a:off x="1383620" y="4887999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/>
              <a:t>보건의료학부 </a:t>
            </a:r>
            <a:r>
              <a:rPr lang="en-US" altLang="ko-KR" sz="701" b="1" dirty="0"/>
              <a:t>Ⅱ</a:t>
            </a:r>
            <a:endParaRPr lang="ko-KR" altLang="en-US" sz="701" b="1" dirty="0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26AA5C14-5DD3-4D15-B313-AD9924160E90}"/>
              </a:ext>
            </a:extLst>
          </p:cNvPr>
          <p:cNvSpPr txBox="1"/>
          <p:nvPr/>
        </p:nvSpPr>
        <p:spPr>
          <a:xfrm>
            <a:off x="1383619" y="5072567"/>
            <a:ext cx="1000695" cy="63156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ㆍ방사선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ㆍ보건의료행정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ㆍ물리치료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ㆍ응급구조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ㆍ작업치료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5" name="모서리가 둥근 직사각형 142">
            <a:extLst>
              <a:ext uri="{FF2B5EF4-FFF2-40B4-BE49-F238E27FC236}">
                <a16:creationId xmlns:a16="http://schemas.microsoft.com/office/drawing/2014/main" id="{4AFC494C-BA3E-4267-BC22-9667855A101D}"/>
              </a:ext>
            </a:extLst>
          </p:cNvPr>
          <p:cNvSpPr/>
          <p:nvPr/>
        </p:nvSpPr>
        <p:spPr>
          <a:xfrm>
            <a:off x="1383615" y="5767666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/>
              <a:t>보건과학부</a:t>
            </a:r>
            <a:endParaRPr lang="ko-KR" altLang="en-US" sz="701" b="1" dirty="0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CE3303C6-BACE-4517-A505-29212CB3938F}"/>
              </a:ext>
            </a:extLst>
          </p:cNvPr>
          <p:cNvSpPr txBox="1"/>
          <p:nvPr/>
        </p:nvSpPr>
        <p:spPr>
          <a:xfrm>
            <a:off x="1383618" y="5939269"/>
            <a:ext cx="1056801" cy="7394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ㆍ환경안전보건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ㆍ화장품과학과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ㆍ의무부사관과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ㆍ특전의무부사관과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ㆍ경찰과학수사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ㆍ재난소방</a:t>
            </a:r>
            <a:r>
              <a:rPr lang="en-US" altLang="ko-KR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· 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건설안전과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7" name="모서리가 둥근 직사각형 144">
            <a:extLst>
              <a:ext uri="{FF2B5EF4-FFF2-40B4-BE49-F238E27FC236}">
                <a16:creationId xmlns:a16="http://schemas.microsoft.com/office/drawing/2014/main" id="{422294F1-8B4B-48BA-9591-E8BA6AF6BC67}"/>
              </a:ext>
            </a:extLst>
          </p:cNvPr>
          <p:cNvSpPr/>
          <p:nvPr/>
        </p:nvSpPr>
        <p:spPr>
          <a:xfrm>
            <a:off x="1383620" y="6766406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 err="1"/>
              <a:t>휴먼케어학부</a:t>
            </a:r>
            <a:endParaRPr lang="ko-KR" altLang="en-US" sz="701" b="1" dirty="0"/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A04FAC45-E55C-4F51-93D5-1F4C9CE0CFDA}"/>
              </a:ext>
            </a:extLst>
          </p:cNvPr>
          <p:cNvSpPr txBox="1"/>
          <p:nvPr/>
        </p:nvSpPr>
        <p:spPr>
          <a:xfrm>
            <a:off x="1383618" y="6929424"/>
            <a:ext cx="846807" cy="52371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ㆍ뷰티케어과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ㆍ사회복지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ㆍ장례지도과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ㆍ호텔외식조리과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7987E5EA-24CF-4ECD-9D0B-33416B82A05A}"/>
              </a:ext>
            </a:extLst>
          </p:cNvPr>
          <p:cNvSpPr txBox="1"/>
          <p:nvPr/>
        </p:nvSpPr>
        <p:spPr>
          <a:xfrm>
            <a:off x="1383616" y="7654599"/>
            <a:ext cx="1018200" cy="847267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ㆍ의료경영과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ㆍ컴퓨터정보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</a:t>
            </a:r>
            <a:r>
              <a:rPr lang="ko-KR" altLang="en-US" sz="701" b="1" spc="-15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패션컬러</a:t>
            </a:r>
            <a:r>
              <a:rPr lang="en-US" altLang="ko-KR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· </a:t>
            </a:r>
            <a:r>
              <a:rPr lang="ko-KR" altLang="en-US" sz="701" b="1" spc="-1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스타일리스트과</a:t>
            </a:r>
            <a:endParaRPr lang="en-US" altLang="ko-KR" sz="701" b="1" spc="-15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ㆍ주얼리디자인과</a:t>
            </a:r>
            <a:endParaRPr lang="en-US" altLang="ko-KR" sz="701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ㆍ방송콘텐츠과</a:t>
            </a:r>
            <a:endParaRPr lang="en-US" altLang="ko-KR" sz="701" b="1" spc="-5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ㆍ예술</a:t>
            </a:r>
            <a:r>
              <a:rPr lang="en-US" altLang="ko-KR" sz="701" b="1" spc="-5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spc="-5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체육지도과</a:t>
            </a:r>
            <a:endParaRPr lang="en-US" altLang="ko-KR" sz="701" b="1" spc="-5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spc="-51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ㆍ펫토탈케어과</a:t>
            </a:r>
            <a:endParaRPr lang="en-US" altLang="ko-KR" sz="701" b="1" spc="-5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9" name="모서리가 둥근 직사각형 147">
            <a:extLst>
              <a:ext uri="{FF2B5EF4-FFF2-40B4-BE49-F238E27FC236}">
                <a16:creationId xmlns:a16="http://schemas.microsoft.com/office/drawing/2014/main" id="{D1A7EA02-80A9-4239-8C97-67ADC336ACAC}"/>
              </a:ext>
            </a:extLst>
          </p:cNvPr>
          <p:cNvSpPr/>
          <p:nvPr/>
        </p:nvSpPr>
        <p:spPr>
          <a:xfrm>
            <a:off x="1383618" y="7496999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 err="1"/>
              <a:t>보건융복합학부</a:t>
            </a:r>
            <a:endParaRPr lang="ko-KR" altLang="en-US" sz="701" b="1" dirty="0"/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DCC791BF-C813-44FC-8175-51928E273529}"/>
              </a:ext>
            </a:extLst>
          </p:cNvPr>
          <p:cNvSpPr txBox="1"/>
          <p:nvPr/>
        </p:nvSpPr>
        <p:spPr>
          <a:xfrm>
            <a:off x="1383617" y="8741487"/>
            <a:ext cx="821159" cy="200167"/>
          </a:xfrm>
          <a:prstGeom prst="rect">
            <a:avLst/>
          </a:prstGeom>
          <a:noFill/>
        </p:spPr>
        <p:txBody>
          <a:bodyPr wrap="non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ㆍ유아교육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학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1" name="모서리가 둥근 직사각형 149">
            <a:extLst>
              <a:ext uri="{FF2B5EF4-FFF2-40B4-BE49-F238E27FC236}">
                <a16:creationId xmlns:a16="http://schemas.microsoft.com/office/drawing/2014/main" id="{26AB32B6-E358-4E9E-BEE1-D313EBCD58BA}"/>
              </a:ext>
            </a:extLst>
          </p:cNvPr>
          <p:cNvSpPr/>
          <p:nvPr/>
        </p:nvSpPr>
        <p:spPr>
          <a:xfrm>
            <a:off x="1383615" y="8568598"/>
            <a:ext cx="884225" cy="17621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701" b="1" dirty="0">
                <a:latin typeface="+mn-ea"/>
              </a:rPr>
              <a:t>교육학부</a:t>
            </a:r>
          </a:p>
        </p:txBody>
      </p:sp>
      <p:sp>
        <p:nvSpPr>
          <p:cNvPr id="222" name="모서리가 둥근 직사각형 150">
            <a:extLst>
              <a:ext uri="{FF2B5EF4-FFF2-40B4-BE49-F238E27FC236}">
                <a16:creationId xmlns:a16="http://schemas.microsoft.com/office/drawing/2014/main" id="{241AE742-50AD-4494-B94C-C844ACBDCDA7}"/>
              </a:ext>
            </a:extLst>
          </p:cNvPr>
          <p:cNvSpPr/>
          <p:nvPr/>
        </p:nvSpPr>
        <p:spPr>
          <a:xfrm>
            <a:off x="1388927" y="9038817"/>
            <a:ext cx="872016" cy="173500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701" b="1" dirty="0">
                <a:latin typeface="+mn-ea"/>
              </a:rPr>
              <a:t>교양교육원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A2E8AA9A-12C2-43CA-9B43-3B2504D3A382}"/>
              </a:ext>
            </a:extLst>
          </p:cNvPr>
          <p:cNvSpPr txBox="1"/>
          <p:nvPr/>
        </p:nvSpPr>
        <p:spPr>
          <a:xfrm>
            <a:off x="1388929" y="9216078"/>
            <a:ext cx="612221" cy="308017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ㆍ인문교양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ㆍ과학기초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4" name="모서리가 둥근 직사각형 105">
            <a:extLst>
              <a:ext uri="{FF2B5EF4-FFF2-40B4-BE49-F238E27FC236}">
                <a16:creationId xmlns:a16="http://schemas.microsoft.com/office/drawing/2014/main" id="{D473A940-B8E3-4A2B-9B98-8493E1D219B1}"/>
              </a:ext>
            </a:extLst>
          </p:cNvPr>
          <p:cNvSpPr/>
          <p:nvPr/>
        </p:nvSpPr>
        <p:spPr>
          <a:xfrm>
            <a:off x="4617135" y="3451981"/>
            <a:ext cx="1004199" cy="192646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산학협력단</a:t>
            </a:r>
          </a:p>
        </p:txBody>
      </p:sp>
      <p:sp>
        <p:nvSpPr>
          <p:cNvPr id="225" name="모서리가 둥근 직사각형 105">
            <a:extLst>
              <a:ext uri="{FF2B5EF4-FFF2-40B4-BE49-F238E27FC236}">
                <a16:creationId xmlns:a16="http://schemas.microsoft.com/office/drawing/2014/main" id="{62301C3F-EABE-455B-8972-62B39ACC7FB6}"/>
              </a:ext>
            </a:extLst>
          </p:cNvPr>
          <p:cNvSpPr/>
          <p:nvPr/>
        </p:nvSpPr>
        <p:spPr>
          <a:xfrm>
            <a:off x="4617135" y="5187511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대학혁신지원사업단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43A43A72-8B26-4F6C-B3BD-4EC49C4FBA5D}"/>
              </a:ext>
            </a:extLst>
          </p:cNvPr>
          <p:cNvSpPr txBox="1"/>
          <p:nvPr/>
        </p:nvSpPr>
        <p:spPr>
          <a:xfrm>
            <a:off x="4617136" y="5405224"/>
            <a:ext cx="899729" cy="209032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ㆍ혁신지원사업팀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7" name="모서리가 둥근 직사각형 105">
            <a:extLst>
              <a:ext uri="{FF2B5EF4-FFF2-40B4-BE49-F238E27FC236}">
                <a16:creationId xmlns:a16="http://schemas.microsoft.com/office/drawing/2014/main" id="{B7EE18C1-9EB7-4019-98EA-3DFFDA3EAE56}"/>
              </a:ext>
            </a:extLst>
          </p:cNvPr>
          <p:cNvSpPr/>
          <p:nvPr/>
        </p:nvSpPr>
        <p:spPr>
          <a:xfrm>
            <a:off x="4617135" y="5764265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LINC</a:t>
            </a:r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3.0 </a:t>
            </a:r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사업단</a:t>
            </a:r>
          </a:p>
        </p:txBody>
      </p:sp>
      <p:sp>
        <p:nvSpPr>
          <p:cNvPr id="228" name="모서리가 둥근 직사각형 105">
            <a:extLst>
              <a:ext uri="{FF2B5EF4-FFF2-40B4-BE49-F238E27FC236}">
                <a16:creationId xmlns:a16="http://schemas.microsoft.com/office/drawing/2014/main" id="{92C1FD32-3A63-4D5C-90CC-CFD97263005E}"/>
              </a:ext>
            </a:extLst>
          </p:cNvPr>
          <p:cNvSpPr/>
          <p:nvPr/>
        </p:nvSpPr>
        <p:spPr>
          <a:xfrm>
            <a:off x="4617135" y="6537020"/>
            <a:ext cx="1004199" cy="211085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en-US" altLang="ko-KR" sz="800" b="1" dirty="0">
                <a:latin typeface="+mn-ea"/>
              </a:rPr>
              <a:t>HRD</a:t>
            </a:r>
            <a:r>
              <a:rPr lang="ko-KR" altLang="en-US" sz="800" b="1" dirty="0">
                <a:latin typeface="+mn-ea"/>
              </a:rPr>
              <a:t>사업단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CB35181B-9DE8-4F44-B355-2C9E5DB82D11}"/>
              </a:ext>
            </a:extLst>
          </p:cNvPr>
          <p:cNvSpPr txBox="1"/>
          <p:nvPr/>
        </p:nvSpPr>
        <p:spPr>
          <a:xfrm>
            <a:off x="4631375" y="6721788"/>
            <a:ext cx="901332" cy="467820"/>
          </a:xfrm>
          <a:prstGeom prst="rect">
            <a:avLst/>
          </a:prstGeom>
          <a:noFill/>
        </p:spPr>
        <p:txBody>
          <a:bodyPr wrap="non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ㆍ교육운영팀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ㆍ교육성과관리팀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ㆍ보건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의료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3D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50FB9ABA-D3C1-4346-AF40-7923D1855443}"/>
              </a:ext>
            </a:extLst>
          </p:cNvPr>
          <p:cNvSpPr txBox="1"/>
          <p:nvPr/>
        </p:nvSpPr>
        <p:spPr>
          <a:xfrm>
            <a:off x="4593252" y="5981974"/>
            <a:ext cx="1004199" cy="480516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ㆍ사업운영팀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 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ㆍ기업협업센터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(ICC)</a:t>
            </a:r>
          </a:p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ㆍ공용장비활용센터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31" name="포인트가 5개인 별 159">
            <a:extLst>
              <a:ext uri="{FF2B5EF4-FFF2-40B4-BE49-F238E27FC236}">
                <a16:creationId xmlns:a16="http://schemas.microsoft.com/office/drawing/2014/main" id="{7444E24F-A709-43CB-8BBA-151B68EA2B6F}"/>
              </a:ext>
            </a:extLst>
          </p:cNvPr>
          <p:cNvSpPr/>
          <p:nvPr/>
        </p:nvSpPr>
        <p:spPr>
          <a:xfrm>
            <a:off x="2115163" y="8231402"/>
            <a:ext cx="91094" cy="103833"/>
          </a:xfrm>
          <a:prstGeom prst="star5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0" name="포인트가 5개인 별 159">
            <a:extLst>
              <a:ext uri="{FF2B5EF4-FFF2-40B4-BE49-F238E27FC236}">
                <a16:creationId xmlns:a16="http://schemas.microsoft.com/office/drawing/2014/main" id="{30B60253-EB18-4250-A8FB-B3C88CB4F29B}"/>
              </a:ext>
            </a:extLst>
          </p:cNvPr>
          <p:cNvSpPr/>
          <p:nvPr/>
        </p:nvSpPr>
        <p:spPr>
          <a:xfrm>
            <a:off x="2291670" y="6396483"/>
            <a:ext cx="103833" cy="103833"/>
          </a:xfrm>
          <a:prstGeom prst="star5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2" name="모서리가 둥근 직사각형 127">
            <a:extLst>
              <a:ext uri="{FF2B5EF4-FFF2-40B4-BE49-F238E27FC236}">
                <a16:creationId xmlns:a16="http://schemas.microsoft.com/office/drawing/2014/main" id="{EC8A6818-3A1E-43DF-BFE6-6F681698D8FE}"/>
              </a:ext>
            </a:extLst>
          </p:cNvPr>
          <p:cNvSpPr/>
          <p:nvPr/>
        </p:nvSpPr>
        <p:spPr>
          <a:xfrm>
            <a:off x="2391060" y="3424942"/>
            <a:ext cx="1005003" cy="185119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dist"/>
            <a:r>
              <a:rPr lang="ko-KR" altLang="en-US" sz="700" b="1" kern="0" dirty="0" err="1">
                <a:solidFill>
                  <a:schemeClr val="bg1"/>
                </a:solidFill>
              </a:rPr>
              <a:t>임상병리의과학대학</a:t>
            </a:r>
            <a:endParaRPr lang="ko-KR" altLang="en-US" sz="700" b="1" kern="0" dirty="0">
              <a:solidFill>
                <a:schemeClr val="bg1"/>
              </a:solidFill>
            </a:endParaRP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73A08260-F28B-46CF-86B5-3E178ADAC813}"/>
              </a:ext>
            </a:extLst>
          </p:cNvPr>
          <p:cNvSpPr txBox="1"/>
          <p:nvPr/>
        </p:nvSpPr>
        <p:spPr>
          <a:xfrm>
            <a:off x="2421177" y="3619185"/>
            <a:ext cx="1033624" cy="209015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ㆍ신기술진단검사분야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247" name="그룹 246">
            <a:extLst>
              <a:ext uri="{FF2B5EF4-FFF2-40B4-BE49-F238E27FC236}">
                <a16:creationId xmlns:a16="http://schemas.microsoft.com/office/drawing/2014/main" id="{996AA586-E775-4549-B075-AA2366F690E2}"/>
              </a:ext>
            </a:extLst>
          </p:cNvPr>
          <p:cNvGrpSpPr/>
          <p:nvPr/>
        </p:nvGrpSpPr>
        <p:grpSpPr>
          <a:xfrm>
            <a:off x="3494605" y="7509295"/>
            <a:ext cx="1078780" cy="1020732"/>
            <a:chOff x="3671621" y="7020150"/>
            <a:chExt cx="1078780" cy="1020732"/>
          </a:xfrm>
        </p:grpSpPr>
        <p:grpSp>
          <p:nvGrpSpPr>
            <p:cNvPr id="248" name="그룹 247">
              <a:extLst>
                <a:ext uri="{FF2B5EF4-FFF2-40B4-BE49-F238E27FC236}">
                  <a16:creationId xmlns:a16="http://schemas.microsoft.com/office/drawing/2014/main" id="{C8920CE5-6F3C-4816-9208-08D5CC0FD64F}"/>
                </a:ext>
              </a:extLst>
            </p:cNvPr>
            <p:cNvGrpSpPr/>
            <p:nvPr/>
          </p:nvGrpSpPr>
          <p:grpSpPr>
            <a:xfrm>
              <a:off x="3671621" y="7020150"/>
              <a:ext cx="1078780" cy="1020732"/>
              <a:chOff x="3088587" y="6808645"/>
              <a:chExt cx="1533448" cy="919554"/>
            </a:xfrm>
          </p:grpSpPr>
          <p:sp>
            <p:nvSpPr>
              <p:cNvPr id="250" name="직사각형 249">
                <a:extLst>
                  <a:ext uri="{FF2B5EF4-FFF2-40B4-BE49-F238E27FC236}">
                    <a16:creationId xmlns:a16="http://schemas.microsoft.com/office/drawing/2014/main" id="{CC47AC20-C327-43B4-82AA-52043CBD24F9}"/>
                  </a:ext>
                </a:extLst>
              </p:cNvPr>
              <p:cNvSpPr/>
              <p:nvPr/>
            </p:nvSpPr>
            <p:spPr>
              <a:xfrm>
                <a:off x="3088587" y="6908391"/>
                <a:ext cx="1499048" cy="7946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1" name="직사각형 250">
                <a:extLst>
                  <a:ext uri="{FF2B5EF4-FFF2-40B4-BE49-F238E27FC236}">
                    <a16:creationId xmlns:a16="http://schemas.microsoft.com/office/drawing/2014/main" id="{1A205502-3AC3-4872-AD66-BB283358F3B1}"/>
                  </a:ext>
                </a:extLst>
              </p:cNvPr>
              <p:cNvSpPr/>
              <p:nvPr/>
            </p:nvSpPr>
            <p:spPr>
              <a:xfrm>
                <a:off x="3157440" y="7183111"/>
                <a:ext cx="1358237" cy="4672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2" name="직사각형 251">
                <a:extLst>
                  <a:ext uri="{FF2B5EF4-FFF2-40B4-BE49-F238E27FC236}">
                    <a16:creationId xmlns:a16="http://schemas.microsoft.com/office/drawing/2014/main" id="{47F6B16F-0FD9-46D8-B953-5F7786172323}"/>
                  </a:ext>
                </a:extLst>
              </p:cNvPr>
              <p:cNvSpPr/>
              <p:nvPr/>
            </p:nvSpPr>
            <p:spPr>
              <a:xfrm>
                <a:off x="3209598" y="7041696"/>
                <a:ext cx="1253921" cy="14035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800" b="1" dirty="0">
                    <a:solidFill>
                      <a:schemeClr val="bg2">
                        <a:lumMod val="50000"/>
                      </a:schemeClr>
                    </a:solidFill>
                  </a:rPr>
                  <a:t>명칭변경 학과</a:t>
                </a:r>
              </a:p>
            </p:txBody>
          </p:sp>
          <p:sp>
            <p:nvSpPr>
              <p:cNvPr id="253" name="TextBox 90">
                <a:extLst>
                  <a:ext uri="{FF2B5EF4-FFF2-40B4-BE49-F238E27FC236}">
                    <a16:creationId xmlns:a16="http://schemas.microsoft.com/office/drawing/2014/main" id="{A9F9F698-5EF3-472B-950F-14176009E990}"/>
                  </a:ext>
                </a:extLst>
              </p:cNvPr>
              <p:cNvSpPr txBox="1"/>
              <p:nvPr/>
            </p:nvSpPr>
            <p:spPr>
              <a:xfrm>
                <a:off x="3259417" y="7163279"/>
                <a:ext cx="1362618" cy="564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과학수사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(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학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)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과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→ </a:t>
                </a:r>
                <a:endParaRPr lang="en-US" altLang="ko-KR" sz="7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경찰과학수사</a:t>
                </a:r>
                <a:r>
                  <a:rPr lang="en-US" altLang="ko-KR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(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학</a:t>
                </a:r>
                <a:r>
                  <a:rPr lang="en-US" altLang="ko-KR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)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과</a:t>
                </a:r>
                <a:endParaRPr lang="en-US" altLang="ko-KR" sz="7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endParaRPr lang="en-US" altLang="ko-KR" sz="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통합예술체육과</a:t>
                </a:r>
                <a:r>
                  <a:rPr lang="en-US" altLang="ko-KR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ko-KR" altLang="en-US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→ 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예술</a:t>
                </a:r>
                <a:r>
                  <a:rPr lang="en-US" altLang="ko-KR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·</a:t>
                </a:r>
                <a:r>
                  <a:rPr lang="ko-KR" altLang="en-US" sz="7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체육지도과</a:t>
                </a:r>
                <a:endParaRPr lang="en-US" altLang="ko-KR" sz="70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4" name="포인트가 5개인 별 159">
                <a:extLst>
                  <a:ext uri="{FF2B5EF4-FFF2-40B4-BE49-F238E27FC236}">
                    <a16:creationId xmlns:a16="http://schemas.microsoft.com/office/drawing/2014/main" id="{CD33A43E-3405-4816-B639-B62B23DDD89A}"/>
                  </a:ext>
                </a:extLst>
              </p:cNvPr>
              <p:cNvSpPr/>
              <p:nvPr/>
            </p:nvSpPr>
            <p:spPr>
              <a:xfrm>
                <a:off x="3195942" y="7204134"/>
                <a:ext cx="161317" cy="103833"/>
              </a:xfrm>
              <a:prstGeom prst="star5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5" name="직사각형 254">
                <a:extLst>
                  <a:ext uri="{FF2B5EF4-FFF2-40B4-BE49-F238E27FC236}">
                    <a16:creationId xmlns:a16="http://schemas.microsoft.com/office/drawing/2014/main" id="{8015BC35-5F6E-4ED1-940A-C98E1BB3F1C1}"/>
                  </a:ext>
                </a:extLst>
              </p:cNvPr>
              <p:cNvSpPr/>
              <p:nvPr/>
            </p:nvSpPr>
            <p:spPr>
              <a:xfrm>
                <a:off x="3169446" y="6808645"/>
                <a:ext cx="1366477" cy="19159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ko-KR" sz="800" b="1" dirty="0">
                    <a:solidFill>
                      <a:schemeClr val="bg1"/>
                    </a:solidFill>
                  </a:rPr>
                  <a:t>2023</a:t>
                </a:r>
                <a:r>
                  <a:rPr lang="ko-KR" altLang="en-US" sz="800" b="1" dirty="0">
                    <a:solidFill>
                      <a:schemeClr val="bg1"/>
                    </a:solidFill>
                  </a:rPr>
                  <a:t>학년도 시행</a:t>
                </a:r>
              </a:p>
            </p:txBody>
          </p:sp>
        </p:grpSp>
        <p:sp>
          <p:nvSpPr>
            <p:cNvPr id="249" name="포인트가 5개인 별 159">
              <a:extLst>
                <a:ext uri="{FF2B5EF4-FFF2-40B4-BE49-F238E27FC236}">
                  <a16:creationId xmlns:a16="http://schemas.microsoft.com/office/drawing/2014/main" id="{89ED5C66-B72C-4606-8497-9603FD339017}"/>
                </a:ext>
              </a:extLst>
            </p:cNvPr>
            <p:cNvSpPr/>
            <p:nvPr/>
          </p:nvSpPr>
          <p:spPr>
            <a:xfrm>
              <a:off x="3746819" y="7754722"/>
              <a:ext cx="113486" cy="115258"/>
            </a:xfrm>
            <a:prstGeom prst="star5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92" name="직선 연결선 91">
            <a:extLst>
              <a:ext uri="{FF2B5EF4-FFF2-40B4-BE49-F238E27FC236}">
                <a16:creationId xmlns:a16="http://schemas.microsoft.com/office/drawing/2014/main" id="{4413D455-F172-4BC5-B0AD-CC3D435A122B}"/>
              </a:ext>
            </a:extLst>
          </p:cNvPr>
          <p:cNvCxnSpPr>
            <a:cxnSpLocks/>
          </p:cNvCxnSpPr>
          <p:nvPr/>
        </p:nvCxnSpPr>
        <p:spPr>
          <a:xfrm>
            <a:off x="2910963" y="2831452"/>
            <a:ext cx="4848" cy="4684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모서리가 둥근 직사각형 125">
            <a:extLst>
              <a:ext uri="{FF2B5EF4-FFF2-40B4-BE49-F238E27FC236}">
                <a16:creationId xmlns:a16="http://schemas.microsoft.com/office/drawing/2014/main" id="{14041916-1BB6-4EE8-9E71-BD16482A4920}"/>
              </a:ext>
            </a:extLst>
          </p:cNvPr>
          <p:cNvSpPr/>
          <p:nvPr/>
        </p:nvSpPr>
        <p:spPr>
          <a:xfrm>
            <a:off x="2476010" y="2950425"/>
            <a:ext cx="854377" cy="233288"/>
          </a:xfrm>
          <a:prstGeom prst="roundRect">
            <a:avLst/>
          </a:prstGeom>
          <a:gradFill flip="none" rotWithShape="1">
            <a:gsLst>
              <a:gs pos="0">
                <a:srgbClr val="0094C8"/>
              </a:gs>
              <a:gs pos="49000">
                <a:srgbClr val="00B0F0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 err="1">
                <a:solidFill>
                  <a:schemeClr val="bg1"/>
                </a:solidFill>
              </a:rPr>
              <a:t>마이스터대학</a:t>
            </a:r>
            <a:endParaRPr lang="ko-KR" altLang="en-US" sz="800" b="1" dirty="0">
              <a:solidFill>
                <a:schemeClr val="bg1"/>
              </a:solidFill>
            </a:endParaRPr>
          </a:p>
        </p:txBody>
      </p:sp>
      <p:sp>
        <p:nvSpPr>
          <p:cNvPr id="94" name="모서리가 둥근 직사각형 127">
            <a:extLst>
              <a:ext uri="{FF2B5EF4-FFF2-40B4-BE49-F238E27FC236}">
                <a16:creationId xmlns:a16="http://schemas.microsoft.com/office/drawing/2014/main" id="{00442491-21E2-4284-8CD2-1B55B003ACD9}"/>
              </a:ext>
            </a:extLst>
          </p:cNvPr>
          <p:cNvSpPr/>
          <p:nvPr/>
        </p:nvSpPr>
        <p:spPr>
          <a:xfrm>
            <a:off x="2393003" y="3891447"/>
            <a:ext cx="1003060" cy="185119"/>
          </a:xfrm>
          <a:prstGeom prst="roundRect">
            <a:avLst/>
          </a:prstGeom>
          <a:gradFill flip="none" rotWithShape="1">
            <a:gsLst>
              <a:gs pos="0">
                <a:srgbClr val="00B050"/>
              </a:gs>
              <a:gs pos="51000">
                <a:srgbClr val="00B050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701" b="1" dirty="0">
                <a:solidFill>
                  <a:schemeClr val="bg1"/>
                </a:solidFill>
              </a:rPr>
              <a:t>방사선의과학대학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DCBEC92-21D8-40AA-9411-58CCFF4A5AAE}"/>
              </a:ext>
            </a:extLst>
          </p:cNvPr>
          <p:cNvSpPr txBox="1"/>
          <p:nvPr/>
        </p:nvSpPr>
        <p:spPr>
          <a:xfrm>
            <a:off x="2429792" y="4090289"/>
            <a:ext cx="956682" cy="338410"/>
          </a:xfrm>
          <a:prstGeom prst="rect">
            <a:avLst/>
          </a:prstGeom>
          <a:noFill/>
        </p:spPr>
        <p:txBody>
          <a:bodyPr wrap="square" lIns="35994" tIns="45712" rIns="91423" bIns="4571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701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ㆍ특수의료장비진단</a:t>
            </a: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·</a:t>
            </a:r>
          </a:p>
          <a:p>
            <a:pPr>
              <a:lnSpc>
                <a:spcPct val="120000"/>
              </a:lnSpc>
            </a:pPr>
            <a:r>
              <a:rPr lang="en-US" altLang="ko-KR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  </a:t>
            </a:r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치료향상</a:t>
            </a:r>
            <a:endParaRPr lang="en-US" altLang="ko-KR" sz="70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E1EC628-3341-4A36-AEA0-CFCA2FDA31C4}"/>
              </a:ext>
            </a:extLst>
          </p:cNvPr>
          <p:cNvSpPr/>
          <p:nvPr/>
        </p:nvSpPr>
        <p:spPr>
          <a:xfrm>
            <a:off x="2316412" y="2836977"/>
            <a:ext cx="1166133" cy="1703273"/>
          </a:xfrm>
          <a:prstGeom prst="rect">
            <a:avLst/>
          </a:prstGeom>
          <a:noFill/>
          <a:ln w="349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모서리가 둥근 직사각형 95">
            <a:extLst>
              <a:ext uri="{FF2B5EF4-FFF2-40B4-BE49-F238E27FC236}">
                <a16:creationId xmlns:a16="http://schemas.microsoft.com/office/drawing/2014/main" id="{E9FBE3D4-D93F-44E9-B73F-DE6703BAE3D5}"/>
              </a:ext>
            </a:extLst>
          </p:cNvPr>
          <p:cNvSpPr/>
          <p:nvPr/>
        </p:nvSpPr>
        <p:spPr>
          <a:xfrm>
            <a:off x="3901262" y="1569056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 err="1">
                <a:solidFill>
                  <a:schemeClr val="bg1">
                    <a:lumMod val="50000"/>
                  </a:schemeClr>
                </a:solidFill>
              </a:rPr>
              <a:t>교무위원회</a:t>
            </a:r>
            <a:endParaRPr lang="ko-KR" altLang="en-US" sz="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모서리가 둥근 직사각형 97">
            <a:extLst>
              <a:ext uri="{FF2B5EF4-FFF2-40B4-BE49-F238E27FC236}">
                <a16:creationId xmlns:a16="http://schemas.microsoft.com/office/drawing/2014/main" id="{A37F2AE6-3409-47F9-B6FB-C823E7F69A5B}"/>
              </a:ext>
            </a:extLst>
          </p:cNvPr>
          <p:cNvSpPr/>
          <p:nvPr/>
        </p:nvSpPr>
        <p:spPr>
          <a:xfrm>
            <a:off x="3901262" y="1852455"/>
            <a:ext cx="882619" cy="191538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ko-KR" altLang="en-US" sz="701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대학발전위원회</a:t>
            </a:r>
            <a:endParaRPr lang="ko-KR" altLang="en-US" sz="599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모서리가 둥근 직사각형 95">
            <a:extLst>
              <a:ext uri="{FF2B5EF4-FFF2-40B4-BE49-F238E27FC236}">
                <a16:creationId xmlns:a16="http://schemas.microsoft.com/office/drawing/2014/main" id="{8F57A1CB-655F-453A-A17C-CC320822FC4C}"/>
              </a:ext>
            </a:extLst>
          </p:cNvPr>
          <p:cNvSpPr/>
          <p:nvPr/>
        </p:nvSpPr>
        <p:spPr>
          <a:xfrm>
            <a:off x="3901262" y="1285657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800" b="1" dirty="0">
                <a:solidFill>
                  <a:schemeClr val="bg1">
                    <a:lumMod val="50000"/>
                  </a:schemeClr>
                </a:solidFill>
              </a:rPr>
              <a:t>감사실</a:t>
            </a:r>
          </a:p>
        </p:txBody>
      </p:sp>
      <p:sp>
        <p:nvSpPr>
          <p:cNvPr id="114" name="모서리가 둥근 직사각형 97">
            <a:extLst>
              <a:ext uri="{FF2B5EF4-FFF2-40B4-BE49-F238E27FC236}">
                <a16:creationId xmlns:a16="http://schemas.microsoft.com/office/drawing/2014/main" id="{96C6FAA7-1A5C-4ABA-903A-4E95926A4C18}"/>
              </a:ext>
            </a:extLst>
          </p:cNvPr>
          <p:cNvSpPr/>
          <p:nvPr/>
        </p:nvSpPr>
        <p:spPr>
          <a:xfrm>
            <a:off x="3901262" y="2127429"/>
            <a:ext cx="882619" cy="19996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9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8001" tIns="45712" rIns="18001" bIns="45712" rtlCol="0" anchor="ctr"/>
          <a:lstStyle/>
          <a:p>
            <a:pPr algn="ctr"/>
            <a:r>
              <a:rPr lang="en-US" altLang="ko-KR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LINC 3.0 </a:t>
            </a:r>
            <a:r>
              <a:rPr lang="ko-KR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위원회</a:t>
            </a:r>
            <a:endParaRPr lang="en-US" altLang="ko-KR" sz="8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1530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1391</TotalTime>
  <Words>727</Words>
  <Application>Microsoft Office PowerPoint</Application>
  <PresentationFormat>A4 용지(210x297mm)</PresentationFormat>
  <Paragraphs>350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88</cp:revision>
  <cp:lastPrinted>2022-07-25T04:43:06Z</cp:lastPrinted>
  <dcterms:created xsi:type="dcterms:W3CDTF">2019-03-20T02:16:19Z</dcterms:created>
  <dcterms:modified xsi:type="dcterms:W3CDTF">2022-12-23T08:59:19Z</dcterms:modified>
</cp:coreProperties>
</file>